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257" r:id="rId2"/>
    <p:sldId id="259" r:id="rId3"/>
    <p:sldId id="456" r:id="rId4"/>
    <p:sldId id="457" r:id="rId5"/>
    <p:sldId id="260" r:id="rId6"/>
    <p:sldId id="261" r:id="rId7"/>
    <p:sldId id="262" r:id="rId8"/>
    <p:sldId id="263" r:id="rId9"/>
    <p:sldId id="264" r:id="rId10"/>
    <p:sldId id="265" r:id="rId11"/>
    <p:sldId id="453" r:id="rId12"/>
    <p:sldId id="454" r:id="rId13"/>
    <p:sldId id="455" r:id="rId14"/>
    <p:sldId id="267" r:id="rId15"/>
    <p:sldId id="269" r:id="rId16"/>
    <p:sldId id="270" r:id="rId17"/>
    <p:sldId id="271" r:id="rId18"/>
    <p:sldId id="272" r:id="rId19"/>
    <p:sldId id="274" r:id="rId20"/>
    <p:sldId id="275" r:id="rId21"/>
    <p:sldId id="276" r:id="rId22"/>
    <p:sldId id="281" r:id="rId23"/>
    <p:sldId id="282" r:id="rId24"/>
    <p:sldId id="283" r:id="rId25"/>
    <p:sldId id="284" r:id="rId26"/>
    <p:sldId id="285" r:id="rId27"/>
    <p:sldId id="286" r:id="rId28"/>
    <p:sldId id="289" r:id="rId29"/>
    <p:sldId id="290" r:id="rId30"/>
    <p:sldId id="291" r:id="rId31"/>
    <p:sldId id="452"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3675C-1CA1-421F-9A20-8D253552F338}" type="datetimeFigureOut">
              <a:rPr lang="en-US" smtClean="0"/>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84CC0-8D4E-4CA0-A567-9214C0C53EC3}" type="slidenum">
              <a:rPr lang="en-US" smtClean="0"/>
              <a:t>‹#›</a:t>
            </a:fld>
            <a:endParaRPr lang="en-US"/>
          </a:p>
        </p:txBody>
      </p:sp>
    </p:spTree>
    <p:extLst>
      <p:ext uri="{BB962C8B-B14F-4D97-AF65-F5344CB8AC3E}">
        <p14:creationId xmlns:p14="http://schemas.microsoft.com/office/powerpoint/2010/main" val="163548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079">
            <a:extLst>
              <a:ext uri="{FF2B5EF4-FFF2-40B4-BE49-F238E27FC236}">
                <a16:creationId xmlns:a16="http://schemas.microsoft.com/office/drawing/2014/main" id="{F1C4514F-05BF-45B7-BFB7-2D1CB06AE16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1511B1-8374-43E3-B0DB-D97B2BD12768}" type="slidenum">
              <a:rPr lang="en-US" altLang="en-US"/>
              <a:pPr>
                <a:spcBef>
                  <a:spcPct val="0"/>
                </a:spcBef>
              </a:pPr>
              <a:t>31</a:t>
            </a:fld>
            <a:endParaRPr lang="en-US" altLang="en-US"/>
          </a:p>
        </p:txBody>
      </p:sp>
      <p:sp>
        <p:nvSpPr>
          <p:cNvPr id="48131" name="Rectangle 2">
            <a:extLst>
              <a:ext uri="{FF2B5EF4-FFF2-40B4-BE49-F238E27FC236}">
                <a16:creationId xmlns:a16="http://schemas.microsoft.com/office/drawing/2014/main" id="{F77130B4-8317-4904-8EDE-CAB97CD99B41}"/>
              </a:ext>
            </a:extLst>
          </p:cNvPr>
          <p:cNvSpPr>
            <a:spLocks noChangeArrowheads="1" noTextEdit="1"/>
          </p:cNvSpPr>
          <p:nvPr>
            <p:ph type="sldImg"/>
          </p:nvPr>
        </p:nvSpPr>
        <p:spPr>
          <a:ln/>
        </p:spPr>
      </p:sp>
      <p:sp>
        <p:nvSpPr>
          <p:cNvPr id="48132" name="Rectangle 3">
            <a:extLst>
              <a:ext uri="{FF2B5EF4-FFF2-40B4-BE49-F238E27FC236}">
                <a16:creationId xmlns:a16="http://schemas.microsoft.com/office/drawing/2014/main" id="{76FD1011-228F-40A7-A6CA-E7AA0A0CB9AB}"/>
              </a:ext>
            </a:extLst>
          </p:cNvPr>
          <p:cNvSpPr>
            <a:spLocks noGrp="1" noChangeArrowheads="1"/>
          </p:cNvSpPr>
          <p:nvPr>
            <p:ph type="body" idx="1"/>
          </p:nvPr>
        </p:nvSpPr>
        <p:spPr>
          <a:noFill/>
        </p:spPr>
        <p:txBody>
          <a:bodyPr lIns="89725" tIns="44862" rIns="89725" bIns="44862"/>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296833" y="304800"/>
            <a:ext cx="15879233"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endParaRPr>
            </a:p>
          </p:txBody>
        </p:sp>
        <p:sp>
          <p:nvSpPr>
            <p:cNvPr id="6" name="AutoShape 4"/>
            <p:cNvSpPr>
              <a:spLocks noChangeArrowheads="1"/>
            </p:cNvSpPr>
            <p:nvPr/>
          </p:nvSpPr>
          <p:spPr bwMode="auto">
            <a:xfrm>
              <a:off x="-1584" y="864"/>
              <a:ext cx="2304" cy="2304"/>
            </a:xfrm>
            <a:custGeom>
              <a:avLst/>
              <a:gdLst>
                <a:gd name="T0" fmla="*/ 1587 w 64000"/>
                <a:gd name="T1" fmla="*/ 85 h 64000"/>
                <a:gd name="T2" fmla="*/ 2304 w 64000"/>
                <a:gd name="T3" fmla="*/ 1152 h 64000"/>
                <a:gd name="T4" fmla="*/ 1587 w 64000"/>
                <a:gd name="T5" fmla="*/ 2219 h 64000"/>
                <a:gd name="T6" fmla="*/ 1587 w 64000"/>
                <a:gd name="T7" fmla="*/ 2219 h 64000"/>
                <a:gd name="T8" fmla="*/ 1587 w 64000"/>
                <a:gd name="T9" fmla="*/ 2219 h 64000"/>
                <a:gd name="T10" fmla="*/ 1587 w 64000"/>
                <a:gd name="T11" fmla="*/ 2219 h 64000"/>
                <a:gd name="T12" fmla="*/ 1587 w 64000"/>
                <a:gd name="T13" fmla="*/ 85 h 64000"/>
                <a:gd name="T14" fmla="*/ 1587 w 64000"/>
                <a:gd name="T15" fmla="*/ 85 h 64000"/>
                <a:gd name="T16" fmla="*/ 1587 w 64000"/>
                <a:gd name="T17" fmla="*/ 8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solidFill>
                  <a:srgbClr val="000000"/>
                </a:solidFill>
              </a:endParaRPr>
            </a:p>
          </p:txBody>
        </p:sp>
        <p:sp>
          <p:nvSpPr>
            <p:cNvPr id="7" name="AutoShape 5"/>
            <p:cNvSpPr>
              <a:spLocks noChangeArrowheads="1"/>
            </p:cNvSpPr>
            <p:nvPr/>
          </p:nvSpPr>
          <p:spPr bwMode="auto">
            <a:xfrm>
              <a:off x="-2030" y="192"/>
              <a:ext cx="2544" cy="2544"/>
            </a:xfrm>
            <a:custGeom>
              <a:avLst/>
              <a:gdLst>
                <a:gd name="T0" fmla="*/ 2027 w 64000"/>
                <a:gd name="T1" fmla="*/ 248 h 64000"/>
                <a:gd name="T2" fmla="*/ 2544 w 64000"/>
                <a:gd name="T3" fmla="*/ 1272 h 64000"/>
                <a:gd name="T4" fmla="*/ 2027 w 64000"/>
                <a:gd name="T5" fmla="*/ 2296 h 64000"/>
                <a:gd name="T6" fmla="*/ 2027 w 64000"/>
                <a:gd name="T7" fmla="*/ 2296 h 64000"/>
                <a:gd name="T8" fmla="*/ 2027 w 64000"/>
                <a:gd name="T9" fmla="*/ 2296 h 64000"/>
                <a:gd name="T10" fmla="*/ 2027 w 64000"/>
                <a:gd name="T11" fmla="*/ 2296 h 64000"/>
                <a:gd name="T12" fmla="*/ 2027 w 64000"/>
                <a:gd name="T13" fmla="*/ 248 h 64000"/>
                <a:gd name="T14" fmla="*/ 2027 w 64000"/>
                <a:gd name="T15" fmla="*/ 248 h 64000"/>
                <a:gd name="T16" fmla="*/ 2027 w 64000"/>
                <a:gd name="T17" fmla="*/ 24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solidFill>
                  <a:srgbClr val="000000"/>
                </a:solidFill>
              </a:endParaRPr>
            </a:p>
          </p:txBody>
        </p:sp>
      </p:grpSp>
      <p:sp>
        <p:nvSpPr>
          <p:cNvPr id="405510" name="Rectangle 6"/>
          <p:cNvSpPr>
            <a:spLocks noGrp="1" noChangeArrowheads="1"/>
          </p:cNvSpPr>
          <p:nvPr>
            <p:ph type="ctrTitle"/>
          </p:nvPr>
        </p:nvSpPr>
        <p:spPr>
          <a:xfrm>
            <a:off x="1924051" y="985839"/>
            <a:ext cx="9652000" cy="1444625"/>
          </a:xfrm>
        </p:spPr>
        <p:txBody>
          <a:bodyPr/>
          <a:lstStyle>
            <a:lvl1pPr>
              <a:defRPr sz="4000"/>
            </a:lvl1pPr>
          </a:lstStyle>
          <a:p>
            <a:r>
              <a:rPr lang="en-US"/>
              <a:t>Click to edit Master title style</a:t>
            </a:r>
          </a:p>
        </p:txBody>
      </p:sp>
      <p:sp>
        <p:nvSpPr>
          <p:cNvPr id="405511" name="Rectangle 7"/>
          <p:cNvSpPr>
            <a:spLocks noGrp="1" noChangeArrowheads="1"/>
          </p:cNvSpPr>
          <p:nvPr>
            <p:ph type="subTitle" idx="1"/>
          </p:nvPr>
        </p:nvSpPr>
        <p:spPr>
          <a:xfrm>
            <a:off x="1924051" y="3427413"/>
            <a:ext cx="9652000" cy="1752600"/>
          </a:xfrm>
        </p:spPr>
        <p:txBody>
          <a:bodyPr/>
          <a:lstStyle>
            <a:lvl1pPr marL="0" indent="0">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p:txBody>
          <a:bodyPr/>
          <a:lstStyle>
            <a:lvl1pPr>
              <a:defRPr/>
            </a:lvl1pPr>
          </a:lstStyle>
          <a:p>
            <a:fld id="{0E7DE078-16C8-4991-9042-6B5B548CE51E}" type="datetimeFigureOut">
              <a:rPr lang="en-US" smtClean="0"/>
              <a:t>9/8/2020</a:t>
            </a:fld>
            <a:endParaRPr lang="en-US"/>
          </a:p>
        </p:txBody>
      </p:sp>
      <p:sp>
        <p:nvSpPr>
          <p:cNvPr id="9" name="Rectangle 9"/>
          <p:cNvSpPr>
            <a:spLocks noGrp="1" noChangeArrowheads="1"/>
          </p:cNvSpPr>
          <p:nvPr>
            <p:ph type="ftr" sz="quarter" idx="11"/>
          </p:nvPr>
        </p:nvSpPr>
        <p:spPr/>
        <p:txBody>
          <a:bodyPr/>
          <a:lstStyle>
            <a:lvl1pPr>
              <a:defRPr/>
            </a:lvl1pPr>
          </a:lstStyle>
          <a:p>
            <a:endParaRPr lang="en-US"/>
          </a:p>
        </p:txBody>
      </p:sp>
      <p:sp>
        <p:nvSpPr>
          <p:cNvPr id="10" name="Rectangle 10"/>
          <p:cNvSpPr>
            <a:spLocks noGrp="1" noChangeArrowheads="1"/>
          </p:cNvSpPr>
          <p:nvPr>
            <p:ph type="sldNum" sz="quarter" idx="12"/>
          </p:nvPr>
        </p:nvSpPr>
        <p:spPr/>
        <p:txBody>
          <a:bodyPr/>
          <a:lstStyle>
            <a:lvl1pPr>
              <a:defRPr/>
            </a:lvl1pPr>
          </a:lstStyle>
          <a:p>
            <a:fld id="{F64480F8-620A-41B1-B7B8-525380FEA4E2}" type="slidenum">
              <a:rPr lang="en-US" smtClean="0"/>
              <a:t>‹#›</a:t>
            </a:fld>
            <a:endParaRPr lang="en-US"/>
          </a:p>
        </p:txBody>
      </p:sp>
    </p:spTree>
    <p:extLst>
      <p:ext uri="{BB962C8B-B14F-4D97-AF65-F5344CB8AC3E}">
        <p14:creationId xmlns:p14="http://schemas.microsoft.com/office/powerpoint/2010/main" val="7353524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0E7DE078-16C8-4991-9042-6B5B548CE51E}" type="datetimeFigureOut">
              <a:rPr lang="en-US" smtClean="0"/>
              <a:t>9/8/2020</a:t>
            </a:fld>
            <a:endParaRPr lang="en-US"/>
          </a:p>
        </p:txBody>
      </p:sp>
      <p:sp>
        <p:nvSpPr>
          <p:cNvPr id="5" name="Rectangle 9"/>
          <p:cNvSpPr>
            <a:spLocks noGrp="1" noChangeArrowheads="1"/>
          </p:cNvSpPr>
          <p:nvPr>
            <p:ph type="ftr" sz="quarter" idx="11"/>
          </p:nvPr>
        </p:nvSpPr>
        <p:spPr>
          <a:ln/>
        </p:spPr>
        <p:txBody>
          <a:bodyPr/>
          <a:lstStyle>
            <a:lvl1pPr>
              <a:defRPr/>
            </a:lvl1pPr>
          </a:lstStyle>
          <a:p>
            <a:endParaRPr lang="en-US"/>
          </a:p>
        </p:txBody>
      </p:sp>
      <p:sp>
        <p:nvSpPr>
          <p:cNvPr id="6" name="Rectangle 10"/>
          <p:cNvSpPr>
            <a:spLocks noGrp="1" noChangeArrowheads="1"/>
          </p:cNvSpPr>
          <p:nvPr>
            <p:ph type="sldNum" sz="quarter" idx="12"/>
          </p:nvPr>
        </p:nvSpPr>
        <p:spPr>
          <a:ln/>
        </p:spPr>
        <p:txBody>
          <a:bodyPr/>
          <a:lstStyle>
            <a:lvl1pPr>
              <a:defRPr/>
            </a:lvl1pPr>
          </a:lstStyle>
          <a:p>
            <a:fld id="{F64480F8-620A-41B1-B7B8-525380FEA4E2}" type="slidenum">
              <a:rPr lang="en-US" smtClean="0"/>
              <a:t>‹#›</a:t>
            </a:fld>
            <a:endParaRPr lang="en-US"/>
          </a:p>
        </p:txBody>
      </p:sp>
    </p:spTree>
    <p:extLst>
      <p:ext uri="{BB962C8B-B14F-4D97-AF65-F5344CB8AC3E}">
        <p14:creationId xmlns:p14="http://schemas.microsoft.com/office/powerpoint/2010/main" val="29253392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1884" y="301625"/>
            <a:ext cx="2436283"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6684" y="301625"/>
            <a:ext cx="7112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0E7DE078-16C8-4991-9042-6B5B548CE51E}" type="datetimeFigureOut">
              <a:rPr lang="en-US" smtClean="0"/>
              <a:t>9/8/2020</a:t>
            </a:fld>
            <a:endParaRPr lang="en-US"/>
          </a:p>
        </p:txBody>
      </p:sp>
      <p:sp>
        <p:nvSpPr>
          <p:cNvPr id="5" name="Rectangle 9"/>
          <p:cNvSpPr>
            <a:spLocks noGrp="1" noChangeArrowheads="1"/>
          </p:cNvSpPr>
          <p:nvPr>
            <p:ph type="ftr" sz="quarter" idx="11"/>
          </p:nvPr>
        </p:nvSpPr>
        <p:spPr>
          <a:ln/>
        </p:spPr>
        <p:txBody>
          <a:bodyPr/>
          <a:lstStyle>
            <a:lvl1pPr>
              <a:defRPr/>
            </a:lvl1pPr>
          </a:lstStyle>
          <a:p>
            <a:endParaRPr lang="en-US"/>
          </a:p>
        </p:txBody>
      </p:sp>
      <p:sp>
        <p:nvSpPr>
          <p:cNvPr id="6" name="Rectangle 10"/>
          <p:cNvSpPr>
            <a:spLocks noGrp="1" noChangeArrowheads="1"/>
          </p:cNvSpPr>
          <p:nvPr>
            <p:ph type="sldNum" sz="quarter" idx="12"/>
          </p:nvPr>
        </p:nvSpPr>
        <p:spPr>
          <a:ln/>
        </p:spPr>
        <p:txBody>
          <a:bodyPr/>
          <a:lstStyle>
            <a:lvl1pPr>
              <a:defRPr/>
            </a:lvl1pPr>
          </a:lstStyle>
          <a:p>
            <a:fld id="{F64480F8-620A-41B1-B7B8-525380FEA4E2}" type="slidenum">
              <a:rPr lang="en-US" smtClean="0"/>
              <a:t>‹#›</a:t>
            </a:fld>
            <a:endParaRPr lang="en-US"/>
          </a:p>
        </p:txBody>
      </p:sp>
    </p:spTree>
    <p:extLst>
      <p:ext uri="{BB962C8B-B14F-4D97-AF65-F5344CB8AC3E}">
        <p14:creationId xmlns:p14="http://schemas.microsoft.com/office/powerpoint/2010/main" val="269491172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a:t>Click to edit Master title style</a:t>
            </a:r>
          </a:p>
        </p:txBody>
      </p:sp>
      <p:sp>
        <p:nvSpPr>
          <p:cNvPr id="3" name="SmartArt Placeholder 2"/>
          <p:cNvSpPr>
            <a:spLocks noGrp="1"/>
          </p:cNvSpPr>
          <p:nvPr>
            <p:ph type="dgm" idx="1"/>
          </p:nvPr>
        </p:nvSpPr>
        <p:spPr>
          <a:xfrm>
            <a:off x="1826684" y="1827213"/>
            <a:ext cx="9751483" cy="4114800"/>
          </a:xfrm>
        </p:spPr>
        <p:txBody>
          <a:bodyPr/>
          <a:lstStyle/>
          <a:p>
            <a:pPr lvl="0"/>
            <a:r>
              <a:rPr lang="en-US" noProof="0"/>
              <a:t>Click icon to add SmartArt graphic</a:t>
            </a:r>
          </a:p>
        </p:txBody>
      </p:sp>
      <p:sp>
        <p:nvSpPr>
          <p:cNvPr id="4" name="Rectangle 8"/>
          <p:cNvSpPr>
            <a:spLocks noGrp="1" noChangeArrowheads="1"/>
          </p:cNvSpPr>
          <p:nvPr>
            <p:ph type="dt" sz="half" idx="10"/>
          </p:nvPr>
        </p:nvSpPr>
        <p:spPr>
          <a:ln/>
        </p:spPr>
        <p:txBody>
          <a:bodyPr/>
          <a:lstStyle>
            <a:lvl1pPr>
              <a:defRPr/>
            </a:lvl1pPr>
          </a:lstStyle>
          <a:p>
            <a:fld id="{0E7DE078-16C8-4991-9042-6B5B548CE51E}" type="datetimeFigureOut">
              <a:rPr lang="en-US" smtClean="0"/>
              <a:t>9/8/2020</a:t>
            </a:fld>
            <a:endParaRPr lang="en-US"/>
          </a:p>
        </p:txBody>
      </p:sp>
      <p:sp>
        <p:nvSpPr>
          <p:cNvPr id="5" name="Rectangle 9"/>
          <p:cNvSpPr>
            <a:spLocks noGrp="1" noChangeArrowheads="1"/>
          </p:cNvSpPr>
          <p:nvPr>
            <p:ph type="ftr" sz="quarter" idx="11"/>
          </p:nvPr>
        </p:nvSpPr>
        <p:spPr>
          <a:ln/>
        </p:spPr>
        <p:txBody>
          <a:bodyPr/>
          <a:lstStyle>
            <a:lvl1pPr>
              <a:defRPr/>
            </a:lvl1pPr>
          </a:lstStyle>
          <a:p>
            <a:endParaRPr lang="en-US"/>
          </a:p>
        </p:txBody>
      </p:sp>
      <p:sp>
        <p:nvSpPr>
          <p:cNvPr id="6" name="Rectangle 10"/>
          <p:cNvSpPr>
            <a:spLocks noGrp="1" noChangeArrowheads="1"/>
          </p:cNvSpPr>
          <p:nvPr>
            <p:ph type="sldNum" sz="quarter" idx="12"/>
          </p:nvPr>
        </p:nvSpPr>
        <p:spPr>
          <a:ln/>
        </p:spPr>
        <p:txBody>
          <a:bodyPr/>
          <a:lstStyle>
            <a:lvl1pPr>
              <a:defRPr/>
            </a:lvl1pPr>
          </a:lstStyle>
          <a:p>
            <a:fld id="{F64480F8-620A-41B1-B7B8-525380FEA4E2}" type="slidenum">
              <a:rPr lang="en-US" smtClean="0"/>
              <a:t>‹#›</a:t>
            </a:fld>
            <a:endParaRPr lang="en-US"/>
          </a:p>
        </p:txBody>
      </p:sp>
    </p:spTree>
    <p:extLst>
      <p:ext uri="{BB962C8B-B14F-4D97-AF65-F5344CB8AC3E}">
        <p14:creationId xmlns:p14="http://schemas.microsoft.com/office/powerpoint/2010/main" val="3965217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a:t>Click to edit Master title style</a:t>
            </a:r>
          </a:p>
        </p:txBody>
      </p:sp>
      <p:sp>
        <p:nvSpPr>
          <p:cNvPr id="3" name="ClipArt Placeholder 2"/>
          <p:cNvSpPr>
            <a:spLocks noGrp="1"/>
          </p:cNvSpPr>
          <p:nvPr>
            <p:ph type="clipArt" sz="half" idx="1"/>
          </p:nvPr>
        </p:nvSpPr>
        <p:spPr>
          <a:xfrm>
            <a:off x="1826684" y="1827213"/>
            <a:ext cx="4773083" cy="4114800"/>
          </a:xfrm>
        </p:spPr>
        <p:txBody>
          <a:bodyPr/>
          <a:lstStyle/>
          <a:p>
            <a:pPr lvl="0"/>
            <a:r>
              <a:rPr lang="en-US" noProof="0"/>
              <a:t>Click icon to add online image</a:t>
            </a:r>
          </a:p>
        </p:txBody>
      </p:sp>
      <p:sp>
        <p:nvSpPr>
          <p:cNvPr id="4" name="Text Placeholder 3"/>
          <p:cNvSpPr>
            <a:spLocks noGrp="1"/>
          </p:cNvSpPr>
          <p:nvPr>
            <p:ph type="body" sz="half" idx="2"/>
          </p:nvPr>
        </p:nvSpPr>
        <p:spPr>
          <a:xfrm>
            <a:off x="6802967" y="1827213"/>
            <a:ext cx="4775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fld id="{0E7DE078-16C8-4991-9042-6B5B548CE51E}" type="datetimeFigureOut">
              <a:rPr lang="en-US" smtClean="0"/>
              <a:t>9/8/2020</a:t>
            </a:fld>
            <a:endParaRPr lang="en-US"/>
          </a:p>
        </p:txBody>
      </p:sp>
      <p:sp>
        <p:nvSpPr>
          <p:cNvPr id="6" name="Rectangle 9"/>
          <p:cNvSpPr>
            <a:spLocks noGrp="1" noChangeArrowheads="1"/>
          </p:cNvSpPr>
          <p:nvPr>
            <p:ph type="ftr" sz="quarter" idx="11"/>
          </p:nvPr>
        </p:nvSpPr>
        <p:spPr>
          <a:ln/>
        </p:spPr>
        <p:txBody>
          <a:bodyPr/>
          <a:lstStyle>
            <a:lvl1pPr>
              <a:defRPr/>
            </a:lvl1pPr>
          </a:lstStyle>
          <a:p>
            <a:endParaRPr lang="en-US"/>
          </a:p>
        </p:txBody>
      </p:sp>
      <p:sp>
        <p:nvSpPr>
          <p:cNvPr id="7" name="Rectangle 10"/>
          <p:cNvSpPr>
            <a:spLocks noGrp="1" noChangeArrowheads="1"/>
          </p:cNvSpPr>
          <p:nvPr>
            <p:ph type="sldNum" sz="quarter" idx="12"/>
          </p:nvPr>
        </p:nvSpPr>
        <p:spPr>
          <a:ln/>
        </p:spPr>
        <p:txBody>
          <a:bodyPr/>
          <a:lstStyle>
            <a:lvl1pPr>
              <a:defRPr/>
            </a:lvl1pPr>
          </a:lstStyle>
          <a:p>
            <a:fld id="{F64480F8-620A-41B1-B7B8-525380FEA4E2}" type="slidenum">
              <a:rPr lang="en-US" smtClean="0"/>
              <a:t>‹#›</a:t>
            </a:fld>
            <a:endParaRPr lang="en-US"/>
          </a:p>
        </p:txBody>
      </p:sp>
    </p:spTree>
    <p:extLst>
      <p:ext uri="{BB962C8B-B14F-4D97-AF65-F5344CB8AC3E}">
        <p14:creationId xmlns:p14="http://schemas.microsoft.com/office/powerpoint/2010/main" val="7873107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a:t>Click to edit Master title style</a:t>
            </a:r>
          </a:p>
        </p:txBody>
      </p:sp>
      <p:sp>
        <p:nvSpPr>
          <p:cNvPr id="3" name="Table Placeholder 2"/>
          <p:cNvSpPr>
            <a:spLocks noGrp="1"/>
          </p:cNvSpPr>
          <p:nvPr>
            <p:ph type="tbl" idx="1"/>
          </p:nvPr>
        </p:nvSpPr>
        <p:spPr>
          <a:xfrm>
            <a:off x="1826684" y="1827213"/>
            <a:ext cx="9751483" cy="4114800"/>
          </a:xfrm>
        </p:spPr>
        <p:txBody>
          <a:bodyPr/>
          <a:lstStyle/>
          <a:p>
            <a:pPr lvl="0"/>
            <a:r>
              <a:rPr lang="en-US" noProof="0"/>
              <a:t>Click icon to add table</a:t>
            </a:r>
          </a:p>
        </p:txBody>
      </p:sp>
      <p:sp>
        <p:nvSpPr>
          <p:cNvPr id="4" name="Rectangle 8"/>
          <p:cNvSpPr>
            <a:spLocks noGrp="1" noChangeArrowheads="1"/>
          </p:cNvSpPr>
          <p:nvPr>
            <p:ph type="dt" sz="half" idx="10"/>
          </p:nvPr>
        </p:nvSpPr>
        <p:spPr>
          <a:ln/>
        </p:spPr>
        <p:txBody>
          <a:bodyPr/>
          <a:lstStyle>
            <a:lvl1pPr>
              <a:defRPr/>
            </a:lvl1pPr>
          </a:lstStyle>
          <a:p>
            <a:fld id="{0E7DE078-16C8-4991-9042-6B5B548CE51E}" type="datetimeFigureOut">
              <a:rPr lang="en-US" smtClean="0"/>
              <a:t>9/8/2020</a:t>
            </a:fld>
            <a:endParaRPr lang="en-US"/>
          </a:p>
        </p:txBody>
      </p:sp>
      <p:sp>
        <p:nvSpPr>
          <p:cNvPr id="5" name="Rectangle 9"/>
          <p:cNvSpPr>
            <a:spLocks noGrp="1" noChangeArrowheads="1"/>
          </p:cNvSpPr>
          <p:nvPr>
            <p:ph type="ftr" sz="quarter" idx="11"/>
          </p:nvPr>
        </p:nvSpPr>
        <p:spPr>
          <a:ln/>
        </p:spPr>
        <p:txBody>
          <a:bodyPr/>
          <a:lstStyle>
            <a:lvl1pPr>
              <a:defRPr/>
            </a:lvl1pPr>
          </a:lstStyle>
          <a:p>
            <a:endParaRPr lang="en-US"/>
          </a:p>
        </p:txBody>
      </p:sp>
      <p:sp>
        <p:nvSpPr>
          <p:cNvPr id="6" name="Rectangle 10"/>
          <p:cNvSpPr>
            <a:spLocks noGrp="1" noChangeArrowheads="1"/>
          </p:cNvSpPr>
          <p:nvPr>
            <p:ph type="sldNum" sz="quarter" idx="12"/>
          </p:nvPr>
        </p:nvSpPr>
        <p:spPr>
          <a:ln/>
        </p:spPr>
        <p:txBody>
          <a:bodyPr/>
          <a:lstStyle>
            <a:lvl1pPr>
              <a:defRPr/>
            </a:lvl1pPr>
          </a:lstStyle>
          <a:p>
            <a:fld id="{F64480F8-620A-41B1-B7B8-525380FEA4E2}" type="slidenum">
              <a:rPr lang="en-US" smtClean="0"/>
              <a:t>‹#›</a:t>
            </a:fld>
            <a:endParaRPr lang="en-US"/>
          </a:p>
        </p:txBody>
      </p:sp>
    </p:spTree>
    <p:extLst>
      <p:ext uri="{BB962C8B-B14F-4D97-AF65-F5344CB8AC3E}">
        <p14:creationId xmlns:p14="http://schemas.microsoft.com/office/powerpoint/2010/main" val="39101270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0E7DE078-16C8-4991-9042-6B5B548CE51E}" type="datetimeFigureOut">
              <a:rPr lang="en-US" smtClean="0"/>
              <a:t>9/8/2020</a:t>
            </a:fld>
            <a:endParaRPr lang="en-US"/>
          </a:p>
        </p:txBody>
      </p:sp>
      <p:sp>
        <p:nvSpPr>
          <p:cNvPr id="5" name="Rectangle 9"/>
          <p:cNvSpPr>
            <a:spLocks noGrp="1" noChangeArrowheads="1"/>
          </p:cNvSpPr>
          <p:nvPr>
            <p:ph type="ftr" sz="quarter" idx="11"/>
          </p:nvPr>
        </p:nvSpPr>
        <p:spPr>
          <a:ln/>
        </p:spPr>
        <p:txBody>
          <a:bodyPr/>
          <a:lstStyle>
            <a:lvl1pPr>
              <a:defRPr/>
            </a:lvl1pPr>
          </a:lstStyle>
          <a:p>
            <a:endParaRPr lang="en-US"/>
          </a:p>
        </p:txBody>
      </p:sp>
      <p:sp>
        <p:nvSpPr>
          <p:cNvPr id="6" name="Rectangle 10"/>
          <p:cNvSpPr>
            <a:spLocks noGrp="1" noChangeArrowheads="1"/>
          </p:cNvSpPr>
          <p:nvPr>
            <p:ph type="sldNum" sz="quarter" idx="12"/>
          </p:nvPr>
        </p:nvSpPr>
        <p:spPr>
          <a:ln/>
        </p:spPr>
        <p:txBody>
          <a:bodyPr/>
          <a:lstStyle>
            <a:lvl1pPr>
              <a:defRPr/>
            </a:lvl1pPr>
          </a:lstStyle>
          <a:p>
            <a:fld id="{F64480F8-620A-41B1-B7B8-525380FEA4E2}" type="slidenum">
              <a:rPr lang="en-US" smtClean="0"/>
              <a:t>‹#›</a:t>
            </a:fld>
            <a:endParaRPr lang="en-US"/>
          </a:p>
        </p:txBody>
      </p:sp>
    </p:spTree>
    <p:extLst>
      <p:ext uri="{BB962C8B-B14F-4D97-AF65-F5344CB8AC3E}">
        <p14:creationId xmlns:p14="http://schemas.microsoft.com/office/powerpoint/2010/main" val="25426474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fld id="{0E7DE078-16C8-4991-9042-6B5B548CE51E}" type="datetimeFigureOut">
              <a:rPr lang="en-US" smtClean="0"/>
              <a:t>9/8/2020</a:t>
            </a:fld>
            <a:endParaRPr lang="en-US"/>
          </a:p>
        </p:txBody>
      </p:sp>
      <p:sp>
        <p:nvSpPr>
          <p:cNvPr id="5" name="Rectangle 9"/>
          <p:cNvSpPr>
            <a:spLocks noGrp="1" noChangeArrowheads="1"/>
          </p:cNvSpPr>
          <p:nvPr>
            <p:ph type="ftr" sz="quarter" idx="11"/>
          </p:nvPr>
        </p:nvSpPr>
        <p:spPr>
          <a:ln/>
        </p:spPr>
        <p:txBody>
          <a:bodyPr/>
          <a:lstStyle>
            <a:lvl1pPr>
              <a:defRPr/>
            </a:lvl1pPr>
          </a:lstStyle>
          <a:p>
            <a:endParaRPr lang="en-US"/>
          </a:p>
        </p:txBody>
      </p:sp>
      <p:sp>
        <p:nvSpPr>
          <p:cNvPr id="6" name="Rectangle 10"/>
          <p:cNvSpPr>
            <a:spLocks noGrp="1" noChangeArrowheads="1"/>
          </p:cNvSpPr>
          <p:nvPr>
            <p:ph type="sldNum" sz="quarter" idx="12"/>
          </p:nvPr>
        </p:nvSpPr>
        <p:spPr>
          <a:ln/>
        </p:spPr>
        <p:txBody>
          <a:bodyPr/>
          <a:lstStyle>
            <a:lvl1pPr>
              <a:defRPr/>
            </a:lvl1pPr>
          </a:lstStyle>
          <a:p>
            <a:fld id="{F64480F8-620A-41B1-B7B8-525380FEA4E2}" type="slidenum">
              <a:rPr lang="en-US" smtClean="0"/>
              <a:t>‹#›</a:t>
            </a:fld>
            <a:endParaRPr lang="en-US"/>
          </a:p>
        </p:txBody>
      </p:sp>
    </p:spTree>
    <p:extLst>
      <p:ext uri="{BB962C8B-B14F-4D97-AF65-F5344CB8AC3E}">
        <p14:creationId xmlns:p14="http://schemas.microsoft.com/office/powerpoint/2010/main" val="29545170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6684" y="1827213"/>
            <a:ext cx="477308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2967" y="1827213"/>
            <a:ext cx="477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fld id="{0E7DE078-16C8-4991-9042-6B5B548CE51E}" type="datetimeFigureOut">
              <a:rPr lang="en-US" smtClean="0"/>
              <a:t>9/8/2020</a:t>
            </a:fld>
            <a:endParaRPr lang="en-US"/>
          </a:p>
        </p:txBody>
      </p:sp>
      <p:sp>
        <p:nvSpPr>
          <p:cNvPr id="6" name="Rectangle 9"/>
          <p:cNvSpPr>
            <a:spLocks noGrp="1" noChangeArrowheads="1"/>
          </p:cNvSpPr>
          <p:nvPr>
            <p:ph type="ftr" sz="quarter" idx="11"/>
          </p:nvPr>
        </p:nvSpPr>
        <p:spPr>
          <a:ln/>
        </p:spPr>
        <p:txBody>
          <a:bodyPr/>
          <a:lstStyle>
            <a:lvl1pPr>
              <a:defRPr/>
            </a:lvl1pPr>
          </a:lstStyle>
          <a:p>
            <a:endParaRPr lang="en-US"/>
          </a:p>
        </p:txBody>
      </p:sp>
      <p:sp>
        <p:nvSpPr>
          <p:cNvPr id="7" name="Rectangle 10"/>
          <p:cNvSpPr>
            <a:spLocks noGrp="1" noChangeArrowheads="1"/>
          </p:cNvSpPr>
          <p:nvPr>
            <p:ph type="sldNum" sz="quarter" idx="12"/>
          </p:nvPr>
        </p:nvSpPr>
        <p:spPr>
          <a:ln/>
        </p:spPr>
        <p:txBody>
          <a:bodyPr/>
          <a:lstStyle>
            <a:lvl1pPr>
              <a:defRPr/>
            </a:lvl1pPr>
          </a:lstStyle>
          <a:p>
            <a:fld id="{F64480F8-620A-41B1-B7B8-525380FEA4E2}" type="slidenum">
              <a:rPr lang="en-US" smtClean="0"/>
              <a:t>‹#›</a:t>
            </a:fld>
            <a:endParaRPr lang="en-US"/>
          </a:p>
        </p:txBody>
      </p:sp>
    </p:spTree>
    <p:extLst>
      <p:ext uri="{BB962C8B-B14F-4D97-AF65-F5344CB8AC3E}">
        <p14:creationId xmlns:p14="http://schemas.microsoft.com/office/powerpoint/2010/main" val="35790893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fld id="{0E7DE078-16C8-4991-9042-6B5B548CE51E}" type="datetimeFigureOut">
              <a:rPr lang="en-US" smtClean="0"/>
              <a:t>9/8/2020</a:t>
            </a:fld>
            <a:endParaRPr lang="en-US"/>
          </a:p>
        </p:txBody>
      </p:sp>
      <p:sp>
        <p:nvSpPr>
          <p:cNvPr id="8" name="Rectangle 9"/>
          <p:cNvSpPr>
            <a:spLocks noGrp="1" noChangeArrowheads="1"/>
          </p:cNvSpPr>
          <p:nvPr>
            <p:ph type="ftr" sz="quarter" idx="11"/>
          </p:nvPr>
        </p:nvSpPr>
        <p:spPr>
          <a:ln/>
        </p:spPr>
        <p:txBody>
          <a:bodyPr/>
          <a:lstStyle>
            <a:lvl1pPr>
              <a:defRPr/>
            </a:lvl1pPr>
          </a:lstStyle>
          <a:p>
            <a:endParaRPr lang="en-US"/>
          </a:p>
        </p:txBody>
      </p:sp>
      <p:sp>
        <p:nvSpPr>
          <p:cNvPr id="9" name="Rectangle 10"/>
          <p:cNvSpPr>
            <a:spLocks noGrp="1" noChangeArrowheads="1"/>
          </p:cNvSpPr>
          <p:nvPr>
            <p:ph type="sldNum" sz="quarter" idx="12"/>
          </p:nvPr>
        </p:nvSpPr>
        <p:spPr>
          <a:ln/>
        </p:spPr>
        <p:txBody>
          <a:bodyPr/>
          <a:lstStyle>
            <a:lvl1pPr>
              <a:defRPr/>
            </a:lvl1pPr>
          </a:lstStyle>
          <a:p>
            <a:fld id="{F64480F8-620A-41B1-B7B8-525380FEA4E2}" type="slidenum">
              <a:rPr lang="en-US" smtClean="0"/>
              <a:t>‹#›</a:t>
            </a:fld>
            <a:endParaRPr lang="en-US"/>
          </a:p>
        </p:txBody>
      </p:sp>
    </p:spTree>
    <p:extLst>
      <p:ext uri="{BB962C8B-B14F-4D97-AF65-F5344CB8AC3E}">
        <p14:creationId xmlns:p14="http://schemas.microsoft.com/office/powerpoint/2010/main" val="12599016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fld id="{0E7DE078-16C8-4991-9042-6B5B548CE51E}" type="datetimeFigureOut">
              <a:rPr lang="en-US" smtClean="0"/>
              <a:t>9/8/2020</a:t>
            </a:fld>
            <a:endParaRPr lang="en-US"/>
          </a:p>
        </p:txBody>
      </p:sp>
      <p:sp>
        <p:nvSpPr>
          <p:cNvPr id="4" name="Rectangle 9"/>
          <p:cNvSpPr>
            <a:spLocks noGrp="1" noChangeArrowheads="1"/>
          </p:cNvSpPr>
          <p:nvPr>
            <p:ph type="ftr" sz="quarter" idx="11"/>
          </p:nvPr>
        </p:nvSpPr>
        <p:spPr>
          <a:ln/>
        </p:spPr>
        <p:txBody>
          <a:bodyPr/>
          <a:lstStyle>
            <a:lvl1pPr>
              <a:defRPr/>
            </a:lvl1pPr>
          </a:lstStyle>
          <a:p>
            <a:endParaRPr lang="en-US"/>
          </a:p>
        </p:txBody>
      </p:sp>
      <p:sp>
        <p:nvSpPr>
          <p:cNvPr id="5" name="Rectangle 10"/>
          <p:cNvSpPr>
            <a:spLocks noGrp="1" noChangeArrowheads="1"/>
          </p:cNvSpPr>
          <p:nvPr>
            <p:ph type="sldNum" sz="quarter" idx="12"/>
          </p:nvPr>
        </p:nvSpPr>
        <p:spPr>
          <a:ln/>
        </p:spPr>
        <p:txBody>
          <a:bodyPr/>
          <a:lstStyle>
            <a:lvl1pPr>
              <a:defRPr/>
            </a:lvl1pPr>
          </a:lstStyle>
          <a:p>
            <a:fld id="{F64480F8-620A-41B1-B7B8-525380FEA4E2}" type="slidenum">
              <a:rPr lang="en-US" smtClean="0"/>
              <a:t>‹#›</a:t>
            </a:fld>
            <a:endParaRPr lang="en-US"/>
          </a:p>
        </p:txBody>
      </p:sp>
    </p:spTree>
    <p:extLst>
      <p:ext uri="{BB962C8B-B14F-4D97-AF65-F5344CB8AC3E}">
        <p14:creationId xmlns:p14="http://schemas.microsoft.com/office/powerpoint/2010/main" val="21902035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fld id="{0E7DE078-16C8-4991-9042-6B5B548CE51E}" type="datetimeFigureOut">
              <a:rPr lang="en-US" smtClean="0"/>
              <a:t>9/8/2020</a:t>
            </a:fld>
            <a:endParaRPr lang="en-US"/>
          </a:p>
        </p:txBody>
      </p:sp>
      <p:sp>
        <p:nvSpPr>
          <p:cNvPr id="3" name="Rectangle 9"/>
          <p:cNvSpPr>
            <a:spLocks noGrp="1" noChangeArrowheads="1"/>
          </p:cNvSpPr>
          <p:nvPr>
            <p:ph type="ftr" sz="quarter" idx="11"/>
          </p:nvPr>
        </p:nvSpPr>
        <p:spPr>
          <a:ln/>
        </p:spPr>
        <p:txBody>
          <a:bodyPr/>
          <a:lstStyle>
            <a:lvl1pPr>
              <a:defRPr/>
            </a:lvl1pPr>
          </a:lstStyle>
          <a:p>
            <a:endParaRPr lang="en-US"/>
          </a:p>
        </p:txBody>
      </p:sp>
      <p:sp>
        <p:nvSpPr>
          <p:cNvPr id="4" name="Rectangle 10"/>
          <p:cNvSpPr>
            <a:spLocks noGrp="1" noChangeArrowheads="1"/>
          </p:cNvSpPr>
          <p:nvPr>
            <p:ph type="sldNum" sz="quarter" idx="12"/>
          </p:nvPr>
        </p:nvSpPr>
        <p:spPr>
          <a:ln/>
        </p:spPr>
        <p:txBody>
          <a:bodyPr/>
          <a:lstStyle>
            <a:lvl1pPr>
              <a:defRPr/>
            </a:lvl1pPr>
          </a:lstStyle>
          <a:p>
            <a:fld id="{F64480F8-620A-41B1-B7B8-525380FEA4E2}" type="slidenum">
              <a:rPr lang="en-US" smtClean="0"/>
              <a:t>‹#›</a:t>
            </a:fld>
            <a:endParaRPr lang="en-US"/>
          </a:p>
        </p:txBody>
      </p:sp>
    </p:spTree>
    <p:extLst>
      <p:ext uri="{BB962C8B-B14F-4D97-AF65-F5344CB8AC3E}">
        <p14:creationId xmlns:p14="http://schemas.microsoft.com/office/powerpoint/2010/main" val="115320763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0E7DE078-16C8-4991-9042-6B5B548CE51E}" type="datetimeFigureOut">
              <a:rPr lang="en-US" smtClean="0"/>
              <a:t>9/8/2020</a:t>
            </a:fld>
            <a:endParaRPr lang="en-US"/>
          </a:p>
        </p:txBody>
      </p:sp>
      <p:sp>
        <p:nvSpPr>
          <p:cNvPr id="6" name="Rectangle 9"/>
          <p:cNvSpPr>
            <a:spLocks noGrp="1" noChangeArrowheads="1"/>
          </p:cNvSpPr>
          <p:nvPr>
            <p:ph type="ftr" sz="quarter" idx="11"/>
          </p:nvPr>
        </p:nvSpPr>
        <p:spPr>
          <a:ln/>
        </p:spPr>
        <p:txBody>
          <a:bodyPr/>
          <a:lstStyle>
            <a:lvl1pPr>
              <a:defRPr/>
            </a:lvl1pPr>
          </a:lstStyle>
          <a:p>
            <a:endParaRPr lang="en-US"/>
          </a:p>
        </p:txBody>
      </p:sp>
      <p:sp>
        <p:nvSpPr>
          <p:cNvPr id="7" name="Rectangle 10"/>
          <p:cNvSpPr>
            <a:spLocks noGrp="1" noChangeArrowheads="1"/>
          </p:cNvSpPr>
          <p:nvPr>
            <p:ph type="sldNum" sz="quarter" idx="12"/>
          </p:nvPr>
        </p:nvSpPr>
        <p:spPr>
          <a:ln/>
        </p:spPr>
        <p:txBody>
          <a:bodyPr/>
          <a:lstStyle>
            <a:lvl1pPr>
              <a:defRPr/>
            </a:lvl1pPr>
          </a:lstStyle>
          <a:p>
            <a:fld id="{F64480F8-620A-41B1-B7B8-525380FEA4E2}" type="slidenum">
              <a:rPr lang="en-US" smtClean="0"/>
              <a:t>‹#›</a:t>
            </a:fld>
            <a:endParaRPr lang="en-US"/>
          </a:p>
        </p:txBody>
      </p:sp>
    </p:spTree>
    <p:extLst>
      <p:ext uri="{BB962C8B-B14F-4D97-AF65-F5344CB8AC3E}">
        <p14:creationId xmlns:p14="http://schemas.microsoft.com/office/powerpoint/2010/main" val="15601920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0E7DE078-16C8-4991-9042-6B5B548CE51E}" type="datetimeFigureOut">
              <a:rPr lang="en-US" smtClean="0"/>
              <a:t>9/8/2020</a:t>
            </a:fld>
            <a:endParaRPr lang="en-US"/>
          </a:p>
        </p:txBody>
      </p:sp>
      <p:sp>
        <p:nvSpPr>
          <p:cNvPr id="6" name="Rectangle 9"/>
          <p:cNvSpPr>
            <a:spLocks noGrp="1" noChangeArrowheads="1"/>
          </p:cNvSpPr>
          <p:nvPr>
            <p:ph type="ftr" sz="quarter" idx="11"/>
          </p:nvPr>
        </p:nvSpPr>
        <p:spPr>
          <a:ln/>
        </p:spPr>
        <p:txBody>
          <a:bodyPr/>
          <a:lstStyle>
            <a:lvl1pPr>
              <a:defRPr/>
            </a:lvl1pPr>
          </a:lstStyle>
          <a:p>
            <a:endParaRPr lang="en-US"/>
          </a:p>
        </p:txBody>
      </p:sp>
      <p:sp>
        <p:nvSpPr>
          <p:cNvPr id="7" name="Rectangle 10"/>
          <p:cNvSpPr>
            <a:spLocks noGrp="1" noChangeArrowheads="1"/>
          </p:cNvSpPr>
          <p:nvPr>
            <p:ph type="sldNum" sz="quarter" idx="12"/>
          </p:nvPr>
        </p:nvSpPr>
        <p:spPr>
          <a:ln/>
        </p:spPr>
        <p:txBody>
          <a:bodyPr/>
          <a:lstStyle>
            <a:lvl1pPr>
              <a:defRPr/>
            </a:lvl1pPr>
          </a:lstStyle>
          <a:p>
            <a:fld id="{F64480F8-620A-41B1-B7B8-525380FEA4E2}" type="slidenum">
              <a:rPr lang="en-US" smtClean="0"/>
              <a:t>‹#›</a:t>
            </a:fld>
            <a:endParaRPr lang="en-US"/>
          </a:p>
        </p:txBody>
      </p:sp>
    </p:spTree>
    <p:extLst>
      <p:ext uri="{BB962C8B-B14F-4D97-AF65-F5344CB8AC3E}">
        <p14:creationId xmlns:p14="http://schemas.microsoft.com/office/powerpoint/2010/main" val="19983726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4318000" y="0"/>
            <a:ext cx="15900400" cy="3810000"/>
            <a:chOff x="-2040" y="0"/>
            <a:chExt cx="7512" cy="2400"/>
          </a:xfrm>
        </p:grpSpPr>
        <p:sp>
          <p:nvSpPr>
            <p:cNvPr id="2056" name="AutoShape 3"/>
            <p:cNvSpPr>
              <a:spLocks noChangeArrowheads="1"/>
            </p:cNvSpPr>
            <p:nvPr/>
          </p:nvSpPr>
          <p:spPr bwMode="auto">
            <a:xfrm>
              <a:off x="-2040" y="432"/>
              <a:ext cx="2592" cy="1968"/>
            </a:xfrm>
            <a:custGeom>
              <a:avLst/>
              <a:gdLst>
                <a:gd name="T0" fmla="*/ 2037 w 64000"/>
                <a:gd name="T1" fmla="*/ 177 h 64000"/>
                <a:gd name="T2" fmla="*/ 2592 w 64000"/>
                <a:gd name="T3" fmla="*/ 984 h 64000"/>
                <a:gd name="T4" fmla="*/ 2037 w 64000"/>
                <a:gd name="T5" fmla="*/ 1791 h 64000"/>
                <a:gd name="T6" fmla="*/ 2037 w 64000"/>
                <a:gd name="T7" fmla="*/ 1791 h 64000"/>
                <a:gd name="T8" fmla="*/ 2037 w 64000"/>
                <a:gd name="T9" fmla="*/ 1791 h 64000"/>
                <a:gd name="T10" fmla="*/ 2037 w 64000"/>
                <a:gd name="T11" fmla="*/ 1791 h 64000"/>
                <a:gd name="T12" fmla="*/ 2037 w 64000"/>
                <a:gd name="T13" fmla="*/ 177 h 64000"/>
                <a:gd name="T14" fmla="*/ 2037 w 64000"/>
                <a:gd name="T15" fmla="*/ 177 h 64000"/>
                <a:gd name="T16" fmla="*/ 2037 w 64000"/>
                <a:gd name="T17" fmla="*/ 17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solidFill>
                  <a:srgbClr val="000000"/>
                </a:solidFill>
              </a:endParaRPr>
            </a:p>
          </p:txBody>
        </p:sp>
        <p:sp>
          <p:nvSpPr>
            <p:cNvPr id="2057" name="AutoShape 4"/>
            <p:cNvSpPr>
              <a:spLocks noChangeArrowheads="1"/>
            </p:cNvSpPr>
            <p:nvPr/>
          </p:nvSpPr>
          <p:spPr bwMode="auto">
            <a:xfrm>
              <a:off x="-1528" y="0"/>
              <a:ext cx="1949" cy="1987"/>
            </a:xfrm>
            <a:custGeom>
              <a:avLst/>
              <a:gdLst>
                <a:gd name="T0" fmla="*/ 1525 w 64000"/>
                <a:gd name="T1" fmla="*/ 174 h 64000"/>
                <a:gd name="T2" fmla="*/ 1949 w 64000"/>
                <a:gd name="T3" fmla="*/ 994 h 64000"/>
                <a:gd name="T4" fmla="*/ 1525 w 64000"/>
                <a:gd name="T5" fmla="*/ 1813 h 64000"/>
                <a:gd name="T6" fmla="*/ 1525 w 64000"/>
                <a:gd name="T7" fmla="*/ 1813 h 64000"/>
                <a:gd name="T8" fmla="*/ 1525 w 64000"/>
                <a:gd name="T9" fmla="*/ 1813 h 64000"/>
                <a:gd name="T10" fmla="*/ 1525 w 64000"/>
                <a:gd name="T11" fmla="*/ 1813 h 64000"/>
                <a:gd name="T12" fmla="*/ 1525 w 64000"/>
                <a:gd name="T13" fmla="*/ 174 h 64000"/>
                <a:gd name="T14" fmla="*/ 1525 w 64000"/>
                <a:gd name="T15" fmla="*/ 174 h 64000"/>
                <a:gd name="T16" fmla="*/ 1525 w 64000"/>
                <a:gd name="T17" fmla="*/ 174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solidFill>
                  <a:srgbClr val="000000"/>
                </a:solidFill>
              </a:endParaRPr>
            </a:p>
          </p:txBody>
        </p:sp>
        <p:sp>
          <p:nvSpPr>
            <p:cNvPr id="2058"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endParaRPr>
            </a:p>
          </p:txBody>
        </p:sp>
      </p:grpSp>
      <p:sp>
        <p:nvSpPr>
          <p:cNvPr id="2051" name="Rectangle 6"/>
          <p:cNvSpPr>
            <a:spLocks noGrp="1" noChangeArrowheads="1"/>
          </p:cNvSpPr>
          <p:nvPr>
            <p:ph type="title"/>
          </p:nvPr>
        </p:nvSpPr>
        <p:spPr bwMode="auto">
          <a:xfrm>
            <a:off x="1826684" y="301625"/>
            <a:ext cx="97514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2" name="Rectangle 7"/>
          <p:cNvSpPr>
            <a:spLocks noGrp="1" noChangeArrowheads="1"/>
          </p:cNvSpPr>
          <p:nvPr>
            <p:ph type="body" idx="1"/>
          </p:nvPr>
        </p:nvSpPr>
        <p:spPr bwMode="auto">
          <a:xfrm>
            <a:off x="1826684" y="1827213"/>
            <a:ext cx="975148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4488" name="Rectangle 8"/>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fld id="{0E7DE078-16C8-4991-9042-6B5B548CE51E}" type="datetimeFigureOut">
              <a:rPr lang="en-US" smtClean="0"/>
              <a:t>9/8/2020</a:t>
            </a:fld>
            <a:endParaRPr lang="en-US"/>
          </a:p>
        </p:txBody>
      </p:sp>
      <p:sp>
        <p:nvSpPr>
          <p:cNvPr id="404489" name="Rectangle 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a:p>
        </p:txBody>
      </p:sp>
      <p:sp>
        <p:nvSpPr>
          <p:cNvPr id="404490" name="Rectangle 10"/>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F64480F8-620A-41B1-B7B8-525380FEA4E2}" type="slidenum">
              <a:rPr lang="en-US" smtClean="0"/>
              <a:t>‹#›</a:t>
            </a:fld>
            <a:endParaRPr lang="en-US"/>
          </a:p>
        </p:txBody>
      </p:sp>
    </p:spTree>
    <p:extLst>
      <p:ext uri="{BB962C8B-B14F-4D97-AF65-F5344CB8AC3E}">
        <p14:creationId xmlns:p14="http://schemas.microsoft.com/office/powerpoint/2010/main" val="13385506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ransition/>
  <p:txStyles>
    <p:titleStyle>
      <a:lvl1pPr algn="l" rtl="0" eaLnBrk="1" fontAlgn="base" hangingPunct="1">
        <a:spcBef>
          <a:spcPct val="0"/>
        </a:spcBef>
        <a:spcAft>
          <a:spcPct val="0"/>
        </a:spcAft>
        <a:defRPr sz="3600" b="1">
          <a:solidFill>
            <a:srgbClr val="8E0227"/>
          </a:solidFill>
          <a:latin typeface="+mj-lt"/>
          <a:ea typeface="+mj-ea"/>
          <a:cs typeface="+mj-cs"/>
        </a:defRPr>
      </a:lvl1pPr>
      <a:lvl2pPr algn="l" rtl="0" eaLnBrk="1" fontAlgn="base" hangingPunct="1">
        <a:spcBef>
          <a:spcPct val="0"/>
        </a:spcBef>
        <a:spcAft>
          <a:spcPct val="0"/>
        </a:spcAft>
        <a:defRPr sz="3600" b="1">
          <a:solidFill>
            <a:srgbClr val="8E0227"/>
          </a:solidFill>
          <a:latin typeface="Times New Roman" pitchFamily="18" charset="0"/>
        </a:defRPr>
      </a:lvl2pPr>
      <a:lvl3pPr algn="l" rtl="0" eaLnBrk="1" fontAlgn="base" hangingPunct="1">
        <a:spcBef>
          <a:spcPct val="0"/>
        </a:spcBef>
        <a:spcAft>
          <a:spcPct val="0"/>
        </a:spcAft>
        <a:defRPr sz="3600" b="1">
          <a:solidFill>
            <a:srgbClr val="8E0227"/>
          </a:solidFill>
          <a:latin typeface="Times New Roman" pitchFamily="18" charset="0"/>
        </a:defRPr>
      </a:lvl3pPr>
      <a:lvl4pPr algn="l" rtl="0" eaLnBrk="1" fontAlgn="base" hangingPunct="1">
        <a:spcBef>
          <a:spcPct val="0"/>
        </a:spcBef>
        <a:spcAft>
          <a:spcPct val="0"/>
        </a:spcAft>
        <a:defRPr sz="3600" b="1">
          <a:solidFill>
            <a:srgbClr val="8E0227"/>
          </a:solidFill>
          <a:latin typeface="Times New Roman" pitchFamily="18" charset="0"/>
        </a:defRPr>
      </a:lvl4pPr>
      <a:lvl5pPr algn="l" rtl="0" eaLnBrk="1" fontAlgn="base" hangingPunct="1">
        <a:spcBef>
          <a:spcPct val="0"/>
        </a:spcBef>
        <a:spcAft>
          <a:spcPct val="0"/>
        </a:spcAft>
        <a:defRPr sz="3600" b="1">
          <a:solidFill>
            <a:srgbClr val="8E0227"/>
          </a:solidFill>
          <a:latin typeface="Times New Roman" pitchFamily="18" charset="0"/>
        </a:defRPr>
      </a:lvl5pPr>
      <a:lvl6pPr marL="457200" algn="l" rtl="0" eaLnBrk="1" fontAlgn="base" hangingPunct="1">
        <a:spcBef>
          <a:spcPct val="0"/>
        </a:spcBef>
        <a:spcAft>
          <a:spcPct val="0"/>
        </a:spcAft>
        <a:defRPr sz="3600" b="1">
          <a:solidFill>
            <a:srgbClr val="8E0227"/>
          </a:solidFill>
          <a:latin typeface="Times New Roman" pitchFamily="18" charset="0"/>
        </a:defRPr>
      </a:lvl6pPr>
      <a:lvl7pPr marL="914400" algn="l" rtl="0" eaLnBrk="1" fontAlgn="base" hangingPunct="1">
        <a:spcBef>
          <a:spcPct val="0"/>
        </a:spcBef>
        <a:spcAft>
          <a:spcPct val="0"/>
        </a:spcAft>
        <a:defRPr sz="3600" b="1">
          <a:solidFill>
            <a:srgbClr val="8E0227"/>
          </a:solidFill>
          <a:latin typeface="Times New Roman" pitchFamily="18" charset="0"/>
        </a:defRPr>
      </a:lvl7pPr>
      <a:lvl8pPr marL="1371600" algn="l" rtl="0" eaLnBrk="1" fontAlgn="base" hangingPunct="1">
        <a:spcBef>
          <a:spcPct val="0"/>
        </a:spcBef>
        <a:spcAft>
          <a:spcPct val="0"/>
        </a:spcAft>
        <a:defRPr sz="3600" b="1">
          <a:solidFill>
            <a:srgbClr val="8E0227"/>
          </a:solidFill>
          <a:latin typeface="Times New Roman" pitchFamily="18" charset="0"/>
        </a:defRPr>
      </a:lvl8pPr>
      <a:lvl9pPr marL="1828800" algn="l" rtl="0" eaLnBrk="1" fontAlgn="base" hangingPunct="1">
        <a:spcBef>
          <a:spcPct val="0"/>
        </a:spcBef>
        <a:spcAft>
          <a:spcPct val="0"/>
        </a:spcAft>
        <a:defRPr sz="3600" b="1">
          <a:solidFill>
            <a:srgbClr val="8E0227"/>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Font typeface="Wingdings" panose="05000000000000000000"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Font typeface="Wingdings" panose="05000000000000000000" pitchFamily="2" charset="2"/>
        <a:buChar char="§"/>
        <a:defRPr sz="2500">
          <a:solidFill>
            <a:schemeClr val="tx1"/>
          </a:solidFill>
          <a:latin typeface="+mn-lt"/>
        </a:defRPr>
      </a:lvl2pPr>
      <a:lvl3pPr marL="1143000" indent="-228600" algn="l" rtl="0" eaLnBrk="1" fontAlgn="base" hangingPunct="1">
        <a:spcBef>
          <a:spcPct val="20000"/>
        </a:spcBef>
        <a:spcAft>
          <a:spcPct val="0"/>
        </a:spcAft>
        <a:buClr>
          <a:schemeClr val="tx2"/>
        </a:buClr>
        <a:buFont typeface="Wingdings" panose="05000000000000000000"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Font typeface="Wingdings" panose="05000000000000000000" pitchFamily="2" charset="2"/>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Wingdings" panose="05000000000000000000"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pa.gov/pesticide-registration/list-n-disinfectants-use-against-sars-cov-2-covid-1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FA41-F57D-4407-B3B2-CA593E1BE94C}"/>
              </a:ext>
            </a:extLst>
          </p:cNvPr>
          <p:cNvSpPr>
            <a:spLocks noGrp="1"/>
          </p:cNvSpPr>
          <p:nvPr>
            <p:ph type="ctrTitle"/>
          </p:nvPr>
        </p:nvSpPr>
        <p:spPr>
          <a:xfrm>
            <a:off x="2580968" y="452430"/>
            <a:ext cx="9363382" cy="1463040"/>
          </a:xfrm>
        </p:spPr>
        <p:txBody>
          <a:bodyPr>
            <a:normAutofit fontScale="90000"/>
          </a:bodyPr>
          <a:lstStyle/>
          <a:p>
            <a:r>
              <a:rPr lang="en-US" dirty="0"/>
              <a:t>Medium Exposure Risk Level Training</a:t>
            </a:r>
            <a:br>
              <a:rPr lang="en-US" dirty="0"/>
            </a:br>
            <a:r>
              <a:rPr lang="en-US" dirty="0"/>
              <a:t>COVID-19 Emergency Temporary Standard, 16VAC25-220</a:t>
            </a:r>
          </a:p>
        </p:txBody>
      </p:sp>
      <p:pic>
        <p:nvPicPr>
          <p:cNvPr id="9" name="Picture 8">
            <a:extLst>
              <a:ext uri="{FF2B5EF4-FFF2-40B4-BE49-F238E27FC236}">
                <a16:creationId xmlns:a16="http://schemas.microsoft.com/office/drawing/2014/main" id="{9B65A79B-D802-4613-B3A4-86B968CF298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7708" y="5186505"/>
            <a:ext cx="4215627" cy="885821"/>
          </a:xfrm>
          <a:prstGeom prst="rect">
            <a:avLst/>
          </a:prstGeom>
        </p:spPr>
      </p:pic>
    </p:spTree>
    <p:extLst>
      <p:ext uri="{BB962C8B-B14F-4D97-AF65-F5344CB8AC3E}">
        <p14:creationId xmlns:p14="http://schemas.microsoft.com/office/powerpoint/2010/main" val="36109459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Standard Requirements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dirty="0"/>
              <a:t>VERY HIGH, HIGH and MEDIUM RISK</a:t>
            </a:r>
          </a:p>
          <a:p>
            <a:pPr lvl="1"/>
            <a:r>
              <a:rPr lang="en-US" sz="2000" dirty="0"/>
              <a:t>Training</a:t>
            </a:r>
          </a:p>
          <a:p>
            <a:pPr lvl="2"/>
            <a:r>
              <a:rPr lang="en-US" sz="2000" dirty="0"/>
              <a:t>Requirements of this Standard</a:t>
            </a:r>
          </a:p>
          <a:p>
            <a:pPr lvl="2"/>
            <a:r>
              <a:rPr lang="en-US" sz="2000" dirty="0"/>
              <a:t>Characteristics and methods of the spread of the disease</a:t>
            </a:r>
          </a:p>
          <a:p>
            <a:pPr lvl="2"/>
            <a:r>
              <a:rPr lang="en-US" sz="2000" dirty="0"/>
              <a:t>Risk Factors</a:t>
            </a:r>
          </a:p>
          <a:p>
            <a:pPr lvl="2"/>
            <a:r>
              <a:rPr lang="en-US" sz="2000" dirty="0"/>
              <a:t>Awareness and Training</a:t>
            </a:r>
          </a:p>
          <a:p>
            <a:pPr lvl="2"/>
            <a:r>
              <a:rPr lang="en-US" sz="2000" dirty="0"/>
              <a:t>Safe and Healthy Work Practices</a:t>
            </a:r>
          </a:p>
          <a:p>
            <a:pPr lvl="1"/>
            <a:r>
              <a:rPr lang="en-US" sz="2000" dirty="0"/>
              <a:t>PPE</a:t>
            </a:r>
          </a:p>
          <a:p>
            <a:pPr lvl="1"/>
            <a:r>
              <a:rPr lang="en-US" sz="2000" dirty="0"/>
              <a:t>Anti-Discrimination</a:t>
            </a:r>
          </a:p>
          <a:p>
            <a:pPr lvl="1"/>
            <a:r>
              <a:rPr lang="en-US" sz="2000" dirty="0"/>
              <a:t>Infectious Disease Preparedness and Response Plan (To be briefed/trained in September)</a:t>
            </a:r>
          </a:p>
          <a:p>
            <a:pPr lvl="1"/>
            <a:r>
              <a:rPr lang="en-US" sz="2000" dirty="0"/>
              <a:t>Families First Coronavirus Response Act</a:t>
            </a:r>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701420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0D44-8BE6-4C49-BD82-9949AA0C3F2E}"/>
              </a:ext>
            </a:extLst>
          </p:cNvPr>
          <p:cNvSpPr>
            <a:spLocks noGrp="1"/>
          </p:cNvSpPr>
          <p:nvPr>
            <p:ph type="title"/>
          </p:nvPr>
        </p:nvSpPr>
        <p:spPr/>
        <p:txBody>
          <a:bodyPr/>
          <a:lstStyle/>
          <a:p>
            <a:r>
              <a:rPr lang="en-US" dirty="0"/>
              <a:t>Requirements </a:t>
            </a:r>
          </a:p>
        </p:txBody>
      </p:sp>
      <p:sp>
        <p:nvSpPr>
          <p:cNvPr id="3" name="Content Placeholder 2">
            <a:extLst>
              <a:ext uri="{FF2B5EF4-FFF2-40B4-BE49-F238E27FC236}">
                <a16:creationId xmlns:a16="http://schemas.microsoft.com/office/drawing/2014/main" id="{890FAC9E-77A4-499C-9AA3-5460D60EB575}"/>
              </a:ext>
            </a:extLst>
          </p:cNvPr>
          <p:cNvSpPr>
            <a:spLocks noGrp="1"/>
          </p:cNvSpPr>
          <p:nvPr>
            <p:ph idx="1"/>
          </p:nvPr>
        </p:nvSpPr>
        <p:spPr/>
        <p:txBody>
          <a:bodyPr/>
          <a:lstStyle/>
          <a:p>
            <a:r>
              <a:rPr lang="en-US" dirty="0"/>
              <a:t>Sick leave  </a:t>
            </a:r>
          </a:p>
          <a:p>
            <a:r>
              <a:rPr lang="en-US" dirty="0"/>
              <a:t>Telework</a:t>
            </a:r>
          </a:p>
          <a:p>
            <a:r>
              <a:rPr lang="en-US" dirty="0"/>
              <a:t>Staggered shifts </a:t>
            </a:r>
          </a:p>
          <a:p>
            <a:r>
              <a:rPr lang="en-US" dirty="0"/>
              <a:t>Families First Coronavirus Response Act </a:t>
            </a:r>
          </a:p>
          <a:p>
            <a:r>
              <a:rPr lang="en-US" dirty="0"/>
              <a:t>Provide policy of self-reporting and monitoring of reporting positive test results o</a:t>
            </a:r>
          </a:p>
          <a:p>
            <a:r>
              <a:rPr lang="en-US" dirty="0"/>
              <a:t>Notification of positive test to all exposed employees </a:t>
            </a:r>
          </a:p>
          <a:p>
            <a:r>
              <a:rPr lang="en-US" dirty="0"/>
              <a:t>Return to work procedures</a:t>
            </a:r>
          </a:p>
        </p:txBody>
      </p:sp>
    </p:spTree>
    <p:extLst>
      <p:ext uri="{BB962C8B-B14F-4D97-AF65-F5344CB8AC3E}">
        <p14:creationId xmlns:p14="http://schemas.microsoft.com/office/powerpoint/2010/main" val="40142604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49F-7A9E-494D-9134-B6D31D574D27}"/>
              </a:ext>
            </a:extLst>
          </p:cNvPr>
          <p:cNvSpPr>
            <a:spLocks noGrp="1"/>
          </p:cNvSpPr>
          <p:nvPr>
            <p:ph type="title"/>
          </p:nvPr>
        </p:nvSpPr>
        <p:spPr/>
        <p:txBody>
          <a:bodyPr/>
          <a:lstStyle/>
          <a:p>
            <a:r>
              <a:rPr lang="en-US" dirty="0"/>
              <a:t>Explore PPE Needs</a:t>
            </a:r>
          </a:p>
        </p:txBody>
      </p:sp>
      <p:sp>
        <p:nvSpPr>
          <p:cNvPr id="3" name="Content Placeholder 2">
            <a:extLst>
              <a:ext uri="{FF2B5EF4-FFF2-40B4-BE49-F238E27FC236}">
                <a16:creationId xmlns:a16="http://schemas.microsoft.com/office/drawing/2014/main" id="{B6F19656-DCF5-4E65-9E0F-4ACF45450FDF}"/>
              </a:ext>
            </a:extLst>
          </p:cNvPr>
          <p:cNvSpPr>
            <a:spLocks noGrp="1"/>
          </p:cNvSpPr>
          <p:nvPr>
            <p:ph idx="1"/>
          </p:nvPr>
        </p:nvSpPr>
        <p:spPr/>
        <p:txBody>
          <a:bodyPr/>
          <a:lstStyle/>
          <a:p>
            <a:r>
              <a:rPr lang="en-US" dirty="0"/>
              <a:t>PPE ASSESSMENT </a:t>
            </a:r>
          </a:p>
          <a:p>
            <a:pPr lvl="1"/>
            <a:r>
              <a:rPr lang="en-US" dirty="0"/>
              <a:t>Assess Hazards </a:t>
            </a:r>
          </a:p>
          <a:p>
            <a:pPr lvl="1"/>
            <a:r>
              <a:rPr lang="en-US" dirty="0"/>
              <a:t>Select PPE </a:t>
            </a:r>
          </a:p>
          <a:p>
            <a:pPr lvl="1"/>
            <a:r>
              <a:rPr lang="en-US" dirty="0"/>
              <a:t>Uses/ Cleaning/Storage/Fit Assessment </a:t>
            </a:r>
          </a:p>
          <a:p>
            <a:pPr lvl="2"/>
            <a:r>
              <a:rPr lang="en-US" dirty="0"/>
              <a:t>Job Task</a:t>
            </a:r>
          </a:p>
          <a:p>
            <a:pPr lvl="2"/>
            <a:r>
              <a:rPr lang="en-US" dirty="0"/>
              <a:t>Hazards </a:t>
            </a:r>
          </a:p>
          <a:p>
            <a:pPr lvl="2"/>
            <a:r>
              <a:rPr lang="en-US" dirty="0"/>
              <a:t>Present PPE Needed based on present hazards and likely to be present</a:t>
            </a:r>
          </a:p>
        </p:txBody>
      </p:sp>
    </p:spTree>
    <p:extLst>
      <p:ext uri="{BB962C8B-B14F-4D97-AF65-F5344CB8AC3E}">
        <p14:creationId xmlns:p14="http://schemas.microsoft.com/office/powerpoint/2010/main" val="30611439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D4C7-FA6A-4DA3-B915-0948C78CFE2E}"/>
              </a:ext>
            </a:extLst>
          </p:cNvPr>
          <p:cNvSpPr>
            <a:spLocks noGrp="1"/>
          </p:cNvSpPr>
          <p:nvPr>
            <p:ph type="title"/>
          </p:nvPr>
        </p:nvSpPr>
        <p:spPr/>
        <p:txBody>
          <a:bodyPr/>
          <a:lstStyle/>
          <a:p>
            <a:r>
              <a:rPr lang="en-US" dirty="0"/>
              <a:t>PPE ASSESSMENT </a:t>
            </a:r>
          </a:p>
        </p:txBody>
      </p:sp>
      <p:sp>
        <p:nvSpPr>
          <p:cNvPr id="3" name="Content Placeholder 2">
            <a:extLst>
              <a:ext uri="{FF2B5EF4-FFF2-40B4-BE49-F238E27FC236}">
                <a16:creationId xmlns:a16="http://schemas.microsoft.com/office/drawing/2014/main" id="{2B38F462-F252-4ED9-9D7E-A89928CBFE47}"/>
              </a:ext>
            </a:extLst>
          </p:cNvPr>
          <p:cNvSpPr>
            <a:spLocks noGrp="1"/>
          </p:cNvSpPr>
          <p:nvPr>
            <p:ph idx="1"/>
          </p:nvPr>
        </p:nvSpPr>
        <p:spPr/>
        <p:txBody>
          <a:bodyPr/>
          <a:lstStyle/>
          <a:p>
            <a:r>
              <a:rPr lang="en-US" dirty="0"/>
              <a:t>Step 1: Inform affected employees of the process </a:t>
            </a:r>
          </a:p>
          <a:p>
            <a:r>
              <a:rPr lang="en-US" dirty="0"/>
              <a:t>Step 2: Review data </a:t>
            </a:r>
          </a:p>
          <a:p>
            <a:r>
              <a:rPr lang="en-US" dirty="0"/>
              <a:t>Step 3: Conduct a walk‐through survey </a:t>
            </a:r>
          </a:p>
          <a:p>
            <a:r>
              <a:rPr lang="en-US" dirty="0"/>
              <a:t>Step 4: Determine the hazard risk level </a:t>
            </a:r>
          </a:p>
          <a:p>
            <a:r>
              <a:rPr lang="en-US" dirty="0"/>
              <a:t>Step 5: Determine Controls to protect against COVID-19 </a:t>
            </a:r>
          </a:p>
          <a:p>
            <a:r>
              <a:rPr lang="en-US" dirty="0"/>
              <a:t>Step 6: Make Document Accessible </a:t>
            </a:r>
          </a:p>
          <a:p>
            <a:r>
              <a:rPr lang="en-US" dirty="0"/>
              <a:t>Step 7: Reassess the workplace as necessary by identifying and evaluating</a:t>
            </a:r>
          </a:p>
        </p:txBody>
      </p:sp>
    </p:spTree>
    <p:extLst>
      <p:ext uri="{BB962C8B-B14F-4D97-AF65-F5344CB8AC3E}">
        <p14:creationId xmlns:p14="http://schemas.microsoft.com/office/powerpoint/2010/main" val="4970636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Standard Requirements, Continued</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a:t>LOWER RISK</a:t>
            </a:r>
          </a:p>
          <a:p>
            <a:pPr lvl="1"/>
            <a:r>
              <a:rPr lang="en-US" sz="2000"/>
              <a:t>General awareness training for all affected.</a:t>
            </a:r>
          </a:p>
          <a:p>
            <a:pPr lvl="2"/>
            <a:r>
              <a:rPr lang="en-US" sz="2000"/>
              <a:t>Some employees identified to be in Lower Risk categories may also work occasionally in a Medium Risk category.  Therefore requiring this training.</a:t>
            </a:r>
          </a:p>
          <a:p>
            <a:endParaRPr lang="en-US"/>
          </a:p>
          <a:p>
            <a:endParaRPr lang="en-US" dirty="0"/>
          </a:p>
        </p:txBody>
      </p:sp>
    </p:spTree>
    <p:extLst>
      <p:ext uri="{BB962C8B-B14F-4D97-AF65-F5344CB8AC3E}">
        <p14:creationId xmlns:p14="http://schemas.microsoft.com/office/powerpoint/2010/main" val="34739848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The characteristics and methods of transmission of the SARS-CoV-2 virus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a:t>Coronaviruses are named for the crown-like spikes on their surface. SARS-CoV-2" is a betacoronavirus, like MERS-CoV and SARS-CoV. The Coronavirus SARS-CoV-2 causes the Coronavirus Disease 2019 (COVID-19). Coronavirus Disease 2019 (COVID-19) is a respiratory disease caused by the SARS-CoV-2 virus. It is spread mainly through close contact from person-to-person (inside 6 feet), by way of airborne transmission of respiratory droplets produced when an infected person coughs, sneezes, or talks.</a:t>
            </a:r>
            <a:endParaRPr lang="en-US" dirty="0"/>
          </a:p>
        </p:txBody>
      </p:sp>
    </p:spTree>
    <p:extLst>
      <p:ext uri="{BB962C8B-B14F-4D97-AF65-F5344CB8AC3E}">
        <p14:creationId xmlns:p14="http://schemas.microsoft.com/office/powerpoint/2010/main" val="30767650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The signs and symptoms of the COVID-19 disease</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sz="2400" dirty="0"/>
              <a:t>COVID-19 can affect each person differently, with symptoms ranging from mild to severe. COVID-19 symptoms may appear 2-14 days after exposure to the virus. Employers and employees need to be able to recognize the most common COVID-19 signs and symptoms. Stay home if you are sick or experiencing any of these:</a:t>
            </a:r>
          </a:p>
          <a:p>
            <a:pPr lvl="1"/>
            <a:r>
              <a:rPr lang="en-US" sz="2000" dirty="0"/>
              <a:t>Signs of COVID-19 include trouble breathing, persistent pain or pressure in the chest, new confusion, inability to wake or stay awake, bluish lips or face.</a:t>
            </a:r>
          </a:p>
          <a:p>
            <a:pPr marL="457200" lvl="1" indent="0">
              <a:buNone/>
            </a:pPr>
            <a:endParaRPr lang="en-US" sz="2000" dirty="0"/>
          </a:p>
          <a:p>
            <a:pPr lvl="1"/>
            <a:r>
              <a:rPr lang="en-US" sz="2000" dirty="0"/>
              <a:t>Common symptoms include fever or chills, cough, shortness of breath or difficulty breathing, fatigue, muscle or body aches, headache, new loss of taste or smell, sore throat, congestion or runny nose, nausea or vomiting, diarrhea.</a:t>
            </a:r>
          </a:p>
          <a:p>
            <a:endParaRPr lang="en-US" dirty="0"/>
          </a:p>
        </p:txBody>
      </p:sp>
    </p:spTree>
    <p:extLst>
      <p:ext uri="{BB962C8B-B14F-4D97-AF65-F5344CB8AC3E}">
        <p14:creationId xmlns:p14="http://schemas.microsoft.com/office/powerpoint/2010/main" val="9446091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COVID-19 can be Deadly</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a:t>People of any age with the following conditions are at increased risk of severe illness from COVID-19: chronic kidney disease; COPD (chronic obstructive pulmonary disease); immunocompromised state (weakened immune system) from solid organ transplant; obesity (body mass index [BMI] of 40 or higher); serious heart conditions, such as heart failure, coronary artery disease, or cardiomyopathies; sickle cell disease; type 2 diabetes mellitus).</a:t>
            </a:r>
            <a:endParaRPr lang="en-US" dirty="0"/>
          </a:p>
        </p:txBody>
      </p:sp>
    </p:spTree>
    <p:extLst>
      <p:ext uri="{BB962C8B-B14F-4D97-AF65-F5344CB8AC3E}">
        <p14:creationId xmlns:p14="http://schemas.microsoft.com/office/powerpoint/2010/main" val="14409186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normAutofit fontScale="90000"/>
          </a:bodyPr>
          <a:lstStyle/>
          <a:p>
            <a:r>
              <a:rPr lang="en-US"/>
              <a:t>Ability of pre-symptomatic and asymptomatic COVID-19 persons to transmit the SARS-CoV-2 virus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a:t>There are indications that some infected people may not exhibit signs or symptoms of COVID-19. There is emerging evidence that pre-symptomatic (SARS-CoV-2 detected before symptom onset) and asymptomatic people (SARS-CoV-2 detected but symptoms never develop) can unknowingly spread COVID 19 to others.</a:t>
            </a:r>
            <a:endParaRPr lang="en-US" dirty="0"/>
          </a:p>
        </p:txBody>
      </p:sp>
    </p:spTree>
    <p:extLst>
      <p:ext uri="{BB962C8B-B14F-4D97-AF65-F5344CB8AC3E}">
        <p14:creationId xmlns:p14="http://schemas.microsoft.com/office/powerpoint/2010/main" val="14597429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Implement work practices and control measures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normAutofit fontScale="85000" lnSpcReduction="20000"/>
          </a:bodyPr>
          <a:lstStyle/>
          <a:p>
            <a:r>
              <a:rPr lang="en-US" dirty="0"/>
              <a:t>Employees are required to self-report symptoms and conduct a pre-shift screening for signs and symptoms of COVID-19.</a:t>
            </a:r>
          </a:p>
          <a:p>
            <a:r>
              <a:rPr lang="en-US" dirty="0"/>
              <a:t>Employees or other persons known or suspected to be infected with SARS-CoV-2 virus are prohibited from reporting to or remaining at the work site or engaging in work at a customer or client location until cleared for return to work</a:t>
            </a:r>
          </a:p>
          <a:p>
            <a:r>
              <a:rPr lang="en-US" dirty="0"/>
              <a:t>Avoid physical contact with others (maintaining a distance of at least 6 feet from employees, customers and other individuals); </a:t>
            </a:r>
          </a:p>
          <a:p>
            <a:r>
              <a:rPr lang="en-US" dirty="0"/>
              <a:t>Utilize cloth face masks or coverings or appropriate PPE (surgical/medical masks or N95 respirator) whenever 6 feet distancing cannot be achieved and/or maintained on work-sites; to include vehicles.</a:t>
            </a:r>
          </a:p>
        </p:txBody>
      </p:sp>
    </p:spTree>
    <p:extLst>
      <p:ext uri="{BB962C8B-B14F-4D97-AF65-F5344CB8AC3E}">
        <p14:creationId xmlns:p14="http://schemas.microsoft.com/office/powerpoint/2010/main" val="16203305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F08DA6-AC56-486D-8222-B3C91D80D610}"/>
              </a:ext>
            </a:extLst>
          </p:cNvPr>
          <p:cNvPicPr>
            <a:picLocks noChangeAspect="1"/>
          </p:cNvPicPr>
          <p:nvPr/>
        </p:nvPicPr>
        <p:blipFill>
          <a:blip r:embed="rId2"/>
          <a:stretch>
            <a:fillRect/>
          </a:stretch>
        </p:blipFill>
        <p:spPr>
          <a:xfrm>
            <a:off x="6845099" y="1031681"/>
            <a:ext cx="5283601" cy="5725080"/>
          </a:xfrm>
          <a:prstGeom prst="rect">
            <a:avLst/>
          </a:prstGeom>
        </p:spPr>
      </p:pic>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Exposure Risk Levels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dirty="0"/>
              <a:t>Prevent the spread of the virus</a:t>
            </a:r>
          </a:p>
          <a:p>
            <a:r>
              <a:rPr lang="en-US" dirty="0"/>
              <a:t>Applies to every place of employment </a:t>
            </a:r>
          </a:p>
          <a:p>
            <a:pPr marL="0" indent="0">
              <a:buNone/>
            </a:pPr>
            <a:r>
              <a:rPr lang="en-US" dirty="0"/>
              <a:t>within the jurisdiction of the VOSH program</a:t>
            </a:r>
          </a:p>
          <a:p>
            <a:r>
              <a:rPr lang="en-US" dirty="0"/>
              <a:t>Based on exposure risk levels based </a:t>
            </a:r>
          </a:p>
          <a:p>
            <a:pPr marL="0" indent="0">
              <a:buNone/>
            </a:pPr>
            <a:r>
              <a:rPr lang="en-US" dirty="0"/>
              <a:t>on hazards present or job tasks</a:t>
            </a:r>
          </a:p>
          <a:p>
            <a:pPr marL="0" indent="0">
              <a:buNone/>
            </a:pPr>
            <a:r>
              <a:rPr lang="en-US" dirty="0"/>
              <a:t>and defined as:</a:t>
            </a:r>
          </a:p>
          <a:p>
            <a:pPr marL="0" indent="0">
              <a:buNone/>
            </a:pPr>
            <a:r>
              <a:rPr lang="en-US" dirty="0"/>
              <a:t>Very High, High, Medium, </a:t>
            </a:r>
          </a:p>
          <a:p>
            <a:pPr marL="0" indent="0">
              <a:buNone/>
            </a:pPr>
            <a:r>
              <a:rPr lang="en-US" dirty="0"/>
              <a:t>and Lower.</a:t>
            </a:r>
          </a:p>
        </p:txBody>
      </p:sp>
    </p:spTree>
    <p:extLst>
      <p:ext uri="{BB962C8B-B14F-4D97-AF65-F5344CB8AC3E}">
        <p14:creationId xmlns:p14="http://schemas.microsoft.com/office/powerpoint/2010/main" val="333029843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Other Control Measures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a:t>Wash hands frequently with soap and water for at least 20 seconds, if soap and water are not immediately available, use alcohol-based hand sanitizer that contains at least 60 % alcohol and rub hands until they are completely dry.</a:t>
            </a:r>
          </a:p>
          <a:p>
            <a:r>
              <a:rPr lang="en-US"/>
              <a:t>Ensure appropriate respiratory etiquette, cover coughs and sneezes.</a:t>
            </a:r>
          </a:p>
          <a:p>
            <a:r>
              <a:rPr lang="en-US"/>
              <a:t>Avoid touching your eyes , nose , or mouth (face in general) with unwashed hands.</a:t>
            </a:r>
            <a:endParaRPr lang="en-US" dirty="0"/>
          </a:p>
        </p:txBody>
      </p:sp>
    </p:spTree>
    <p:extLst>
      <p:ext uri="{BB962C8B-B14F-4D97-AF65-F5344CB8AC3E}">
        <p14:creationId xmlns:p14="http://schemas.microsoft.com/office/powerpoint/2010/main" val="7413294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Sanitation/Disinfection</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a:t>Ensure that frequently touched work tools, equipment, vehicles, and contracted equipment is routinely cleaned and disinfected. Cleaning can be achieved utilizing soap and water. Disinfecting can be achieved utilizing substances approved by OSHS and sourced from the EPA’s “N” List, or bleach intended for disinfection and has a sodium hypochlorite concentration of 5%--6%.</a:t>
            </a:r>
          </a:p>
          <a:p>
            <a:r>
              <a:rPr lang="en-US">
                <a:hlinkClick r:id="rId2"/>
              </a:rPr>
              <a:t>https://www.epa.gov/pesticide-registration/list-n-disinfectants-use-against-sars-cov-2-covid-19</a:t>
            </a:r>
            <a:r>
              <a:rPr lang="en-US"/>
              <a:t> </a:t>
            </a:r>
          </a:p>
          <a:p>
            <a:endParaRPr lang="en-US" dirty="0"/>
          </a:p>
        </p:txBody>
      </p:sp>
    </p:spTree>
    <p:extLst>
      <p:ext uri="{BB962C8B-B14F-4D97-AF65-F5344CB8AC3E}">
        <p14:creationId xmlns:p14="http://schemas.microsoft.com/office/powerpoint/2010/main" val="299513043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9E910D-493F-4B68-8A13-2D27E6A00846}"/>
              </a:ext>
            </a:extLst>
          </p:cNvPr>
          <p:cNvPicPr>
            <a:picLocks noChangeAspect="1"/>
          </p:cNvPicPr>
          <p:nvPr/>
        </p:nvPicPr>
        <p:blipFill>
          <a:blip r:embed="rId2"/>
          <a:stretch>
            <a:fillRect/>
          </a:stretch>
        </p:blipFill>
        <p:spPr>
          <a:xfrm>
            <a:off x="6298566" y="2083718"/>
            <a:ext cx="5749055" cy="4447486"/>
          </a:xfrm>
          <a:prstGeom prst="rect">
            <a:avLst/>
          </a:prstGeom>
        </p:spPr>
      </p:pic>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Social / Physical Distancing</a:t>
            </a:r>
            <a:endParaRPr lang="en-US" dirty="0"/>
          </a:p>
        </p:txBody>
      </p:sp>
      <p:sp>
        <p:nvSpPr>
          <p:cNvPr id="8" name="Content Placeholder 2">
            <a:extLst>
              <a:ext uri="{FF2B5EF4-FFF2-40B4-BE49-F238E27FC236}">
                <a16:creationId xmlns:a16="http://schemas.microsoft.com/office/drawing/2014/main" id="{4BDB10DB-9992-44C1-85DE-95BB6A1CF78C}"/>
              </a:ext>
            </a:extLst>
          </p:cNvPr>
          <p:cNvSpPr>
            <a:spLocks noGrp="1"/>
          </p:cNvSpPr>
          <p:nvPr>
            <p:ph idx="1"/>
          </p:nvPr>
        </p:nvSpPr>
        <p:spPr/>
        <p:txBody>
          <a:bodyPr/>
          <a:lstStyle/>
          <a:p>
            <a:r>
              <a:rPr lang="en-US" dirty="0"/>
              <a:t>Have posted signage, visual cues and make announcements via boards, HRIS, online platforms etc. </a:t>
            </a:r>
          </a:p>
          <a:p>
            <a:r>
              <a:rPr lang="en-US" dirty="0"/>
              <a:t>Decreased worksite density</a:t>
            </a:r>
          </a:p>
          <a:p>
            <a:r>
              <a:rPr lang="en-US" dirty="0"/>
              <a:t>Controlled Access</a:t>
            </a:r>
          </a:p>
        </p:txBody>
      </p:sp>
    </p:spTree>
    <p:extLst>
      <p:ext uri="{BB962C8B-B14F-4D97-AF65-F5344CB8AC3E}">
        <p14:creationId xmlns:p14="http://schemas.microsoft.com/office/powerpoint/2010/main" val="33079356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D6C508-54DE-4127-B9BF-FE48D6000474}"/>
              </a:ext>
            </a:extLst>
          </p:cNvPr>
          <p:cNvPicPr>
            <a:picLocks noChangeAspect="1"/>
          </p:cNvPicPr>
          <p:nvPr/>
        </p:nvPicPr>
        <p:blipFill>
          <a:blip r:embed="rId2"/>
          <a:stretch>
            <a:fillRect/>
          </a:stretch>
        </p:blipFill>
        <p:spPr>
          <a:xfrm>
            <a:off x="7159530" y="3369076"/>
            <a:ext cx="4636978" cy="3076892"/>
          </a:xfrm>
          <a:prstGeom prst="rect">
            <a:avLst/>
          </a:prstGeom>
        </p:spPr>
      </p:pic>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Common Areas - Physical Distancing</a:t>
            </a:r>
            <a:endParaRPr lang="en-US" dirty="0"/>
          </a:p>
        </p:txBody>
      </p:sp>
      <p:sp>
        <p:nvSpPr>
          <p:cNvPr id="4" name="Content Placeholder 2">
            <a:extLst>
              <a:ext uri="{FF2B5EF4-FFF2-40B4-BE49-F238E27FC236}">
                <a16:creationId xmlns:a16="http://schemas.microsoft.com/office/drawing/2014/main" id="{EBB73B39-9036-4FDD-A42E-A18580F2B157}"/>
              </a:ext>
            </a:extLst>
          </p:cNvPr>
          <p:cNvSpPr>
            <a:spLocks noGrp="1"/>
          </p:cNvSpPr>
          <p:nvPr>
            <p:ph idx="1"/>
          </p:nvPr>
        </p:nvSpPr>
        <p:spPr/>
        <p:txBody>
          <a:bodyPr/>
          <a:lstStyle/>
          <a:p>
            <a:r>
              <a:rPr lang="en-US"/>
              <a:t>Entrance Posting</a:t>
            </a:r>
          </a:p>
          <a:p>
            <a:pPr lvl="1"/>
            <a:r>
              <a:rPr lang="en-US"/>
              <a:t>Occupancy of the space</a:t>
            </a:r>
          </a:p>
          <a:p>
            <a:pPr lvl="1"/>
            <a:r>
              <a:rPr lang="en-US"/>
              <a:t>Physical distancing</a:t>
            </a:r>
          </a:p>
          <a:p>
            <a:pPr lvl="1"/>
            <a:r>
              <a:rPr lang="en-US"/>
              <a:t>Washing/Hand sanitizing</a:t>
            </a:r>
          </a:p>
          <a:p>
            <a:pPr lvl="1"/>
            <a:r>
              <a:rPr lang="en-US"/>
              <a:t>Cleaning and Disinfecting shared surfaces</a:t>
            </a:r>
            <a:endParaRPr lang="en-US" dirty="0"/>
          </a:p>
        </p:txBody>
      </p:sp>
    </p:spTree>
    <p:extLst>
      <p:ext uri="{BB962C8B-B14F-4D97-AF65-F5344CB8AC3E}">
        <p14:creationId xmlns:p14="http://schemas.microsoft.com/office/powerpoint/2010/main" val="16258158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A1DEB0-2574-4080-A9FF-6046AE91AB53}"/>
              </a:ext>
            </a:extLst>
          </p:cNvPr>
          <p:cNvPicPr>
            <a:picLocks noChangeAspect="1"/>
          </p:cNvPicPr>
          <p:nvPr/>
        </p:nvPicPr>
        <p:blipFill>
          <a:blip r:embed="rId2"/>
          <a:stretch>
            <a:fillRect/>
          </a:stretch>
        </p:blipFill>
        <p:spPr>
          <a:xfrm>
            <a:off x="8620504" y="3429000"/>
            <a:ext cx="3088864" cy="3161505"/>
          </a:xfrm>
          <a:prstGeom prst="rect">
            <a:avLst/>
          </a:prstGeom>
        </p:spPr>
      </p:pic>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Wear PPE</a:t>
            </a:r>
            <a:endParaRPr lang="en-US" dirty="0"/>
          </a:p>
        </p:txBody>
      </p:sp>
      <p:sp>
        <p:nvSpPr>
          <p:cNvPr id="4" name="Content Placeholder 2">
            <a:extLst>
              <a:ext uri="{FF2B5EF4-FFF2-40B4-BE49-F238E27FC236}">
                <a16:creationId xmlns:a16="http://schemas.microsoft.com/office/drawing/2014/main" id="{EBB73B39-9036-4FDD-A42E-A18580F2B157}"/>
              </a:ext>
            </a:extLst>
          </p:cNvPr>
          <p:cNvSpPr>
            <a:spLocks noGrp="1"/>
          </p:cNvSpPr>
          <p:nvPr>
            <p:ph idx="1"/>
          </p:nvPr>
        </p:nvSpPr>
        <p:spPr/>
        <p:txBody>
          <a:bodyPr>
            <a:normAutofit/>
          </a:bodyPr>
          <a:lstStyle/>
          <a:p>
            <a:r>
              <a:rPr lang="en-US" sz="2800" dirty="0"/>
              <a:t>Wear a face covering, clinical mask, or respirator if indicated.</a:t>
            </a:r>
          </a:p>
          <a:p>
            <a:pPr lvl="1"/>
            <a:r>
              <a:rPr lang="en-US" sz="2800" dirty="0"/>
              <a:t>Dependent on hazard exposure level</a:t>
            </a:r>
          </a:p>
          <a:p>
            <a:pPr lvl="1"/>
            <a:r>
              <a:rPr lang="en-US" sz="2800" dirty="0"/>
              <a:t>Also note HR requirement to address issues with employees who refuse or are unable to wear masks due to medical condition</a:t>
            </a:r>
          </a:p>
        </p:txBody>
      </p:sp>
    </p:spTree>
    <p:extLst>
      <p:ext uri="{BB962C8B-B14F-4D97-AF65-F5344CB8AC3E}">
        <p14:creationId xmlns:p14="http://schemas.microsoft.com/office/powerpoint/2010/main" val="34748294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Infectious Disease Preparedness &amp; Response Plan</a:t>
            </a:r>
            <a:endParaRPr lang="en-US" dirty="0"/>
          </a:p>
        </p:txBody>
      </p:sp>
      <p:sp>
        <p:nvSpPr>
          <p:cNvPr id="4" name="Content Placeholder 3"/>
          <p:cNvSpPr>
            <a:spLocks noGrp="1"/>
          </p:cNvSpPr>
          <p:nvPr>
            <p:ph idx="1"/>
          </p:nvPr>
        </p:nvSpPr>
        <p:spPr/>
        <p:txBody>
          <a:bodyPr>
            <a:normAutofit/>
          </a:bodyPr>
          <a:lstStyle/>
          <a:p>
            <a:r>
              <a:rPr lang="en-US" sz="3200" dirty="0"/>
              <a:t>Required for:</a:t>
            </a:r>
          </a:p>
          <a:p>
            <a:r>
              <a:rPr lang="en-US" sz="3200" dirty="0"/>
              <a:t>Very High</a:t>
            </a:r>
          </a:p>
          <a:p>
            <a:r>
              <a:rPr lang="en-US" sz="3200" dirty="0"/>
              <a:t>High</a:t>
            </a:r>
          </a:p>
          <a:p>
            <a:r>
              <a:rPr lang="en-US" sz="3200" dirty="0"/>
              <a:t>Medium with 11+ employees</a:t>
            </a:r>
          </a:p>
          <a:p>
            <a:pPr marL="0" indent="0">
              <a:buNone/>
            </a:pPr>
            <a:endParaRPr lang="en-US" sz="3200" dirty="0"/>
          </a:p>
          <a:p>
            <a:r>
              <a:rPr lang="en-US" sz="3200" dirty="0"/>
              <a:t>NOT required for Low Risk– strongly recommend a generic policy be put in place.</a:t>
            </a:r>
          </a:p>
        </p:txBody>
      </p:sp>
      <p:sp>
        <p:nvSpPr>
          <p:cNvPr id="9" name="Rectangle 8">
            <a:extLst>
              <a:ext uri="{FF2B5EF4-FFF2-40B4-BE49-F238E27FC236}">
                <a16:creationId xmlns:a16="http://schemas.microsoft.com/office/drawing/2014/main" id="{E02C413A-F91F-459C-9F4C-F040144C32B1}"/>
              </a:ext>
            </a:extLst>
          </p:cNvPr>
          <p:cNvSpPr/>
          <p:nvPr/>
        </p:nvSpPr>
        <p:spPr>
          <a:xfrm>
            <a:off x="99421" y="5033028"/>
            <a:ext cx="261610" cy="369332"/>
          </a:xfrm>
          <a:prstGeom prst="rect">
            <a:avLst/>
          </a:prstGeom>
        </p:spPr>
        <p:txBody>
          <a:bodyPr wrap="none">
            <a:spAutoFit/>
          </a:bodyPr>
          <a:lstStyle/>
          <a:p>
            <a:r>
              <a:rPr lang="en-US" b="1" dirty="0">
                <a:solidFill>
                  <a:srgbClr val="0070C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11661349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dirty="0"/>
              <a:t>Infectious Disease Preparedness &amp; Response Plan – Due September 26</a:t>
            </a:r>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normAutofit lnSpcReduction="10000"/>
          </a:bodyPr>
          <a:lstStyle/>
          <a:p>
            <a:r>
              <a:rPr lang="en-US" sz="2800"/>
              <a:t>The Plan contains;</a:t>
            </a:r>
          </a:p>
          <a:p>
            <a:pPr lvl="1"/>
            <a:r>
              <a:rPr lang="en-US" sz="2800"/>
              <a:t>The name(s) and title(s) if the person(s) responsible for administering the Plan</a:t>
            </a:r>
          </a:p>
          <a:p>
            <a:pPr lvl="1"/>
            <a:r>
              <a:rPr lang="en-US" sz="2800"/>
              <a:t>Provide for employee involvement</a:t>
            </a:r>
          </a:p>
          <a:p>
            <a:pPr lvl="1"/>
            <a:r>
              <a:rPr lang="en-US" sz="2800"/>
              <a:t>Define and illustrate Exposure Risk Levels</a:t>
            </a:r>
          </a:p>
          <a:p>
            <a:pPr lvl="1"/>
            <a:r>
              <a:rPr lang="en-US" sz="2800"/>
              <a:t>Where, how, and what sources might be</a:t>
            </a:r>
          </a:p>
          <a:p>
            <a:pPr lvl="1"/>
            <a:r>
              <a:rPr lang="en-US" sz="2800"/>
              <a:t>Engineering Controls, Administrative Controls, Work Practices, and PPE</a:t>
            </a:r>
          </a:p>
          <a:p>
            <a:pPr lvl="1"/>
            <a:r>
              <a:rPr lang="en-US" sz="2800"/>
              <a:t>Contingency plans for outbreaks</a:t>
            </a:r>
          </a:p>
          <a:p>
            <a:pPr lvl="1"/>
            <a:endParaRPr lang="en-US" dirty="0"/>
          </a:p>
        </p:txBody>
      </p:sp>
    </p:spTree>
    <p:extLst>
      <p:ext uri="{BB962C8B-B14F-4D97-AF65-F5344CB8AC3E}">
        <p14:creationId xmlns:p14="http://schemas.microsoft.com/office/powerpoint/2010/main" val="2466909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normAutofit fontScale="90000"/>
          </a:bodyPr>
          <a:lstStyle/>
          <a:p>
            <a:r>
              <a:rPr lang="en-US" dirty="0"/>
              <a:t>Infectious Disease Preparedness &amp; Response Plan, Continued - Due September 26</a:t>
            </a:r>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noAutofit/>
          </a:bodyPr>
          <a:lstStyle/>
          <a:p>
            <a:r>
              <a:rPr lang="en-US" sz="2400"/>
              <a:t>The Plan contains;</a:t>
            </a:r>
          </a:p>
          <a:p>
            <a:pPr lvl="1"/>
            <a:r>
              <a:rPr lang="en-US" sz="2400"/>
              <a:t>Infection prevention and control</a:t>
            </a:r>
          </a:p>
          <a:p>
            <a:pPr lvl="2"/>
            <a:r>
              <a:rPr lang="en-US" sz="2400"/>
              <a:t>Hand Washing</a:t>
            </a:r>
          </a:p>
          <a:p>
            <a:pPr lvl="2"/>
            <a:r>
              <a:rPr lang="en-US" sz="2400"/>
              <a:t>Housekeeping/Cleaning</a:t>
            </a:r>
          </a:p>
          <a:p>
            <a:pPr lvl="2"/>
            <a:r>
              <a:rPr lang="en-US" sz="2400"/>
              <a:t>Workforce and Visitor education</a:t>
            </a:r>
          </a:p>
          <a:p>
            <a:pPr lvl="1"/>
            <a:r>
              <a:rPr lang="en-US" sz="2400"/>
              <a:t>Identification and isolation</a:t>
            </a:r>
          </a:p>
          <a:p>
            <a:pPr lvl="1"/>
            <a:r>
              <a:rPr lang="en-US" sz="2400"/>
              <a:t>Employees reporting symptoms of COVID-19</a:t>
            </a:r>
          </a:p>
          <a:p>
            <a:pPr lvl="1"/>
            <a:r>
              <a:rPr lang="en-US" sz="2400"/>
              <a:t>Contractors, Subcontractors, Vendors, etc</a:t>
            </a:r>
          </a:p>
          <a:p>
            <a:pPr lvl="1"/>
            <a:r>
              <a:rPr lang="en-US" sz="2400"/>
              <a:t>CDC guidelines or Commonwealth of Virginia guidance documents</a:t>
            </a:r>
          </a:p>
          <a:p>
            <a:pPr lvl="1"/>
            <a:r>
              <a:rPr lang="en-US" sz="2400"/>
              <a:t>Mandatory Virginia Executive Orders</a:t>
            </a:r>
            <a:endParaRPr lang="en-US" sz="2400" dirty="0"/>
          </a:p>
        </p:txBody>
      </p:sp>
    </p:spTree>
    <p:extLst>
      <p:ext uri="{BB962C8B-B14F-4D97-AF65-F5344CB8AC3E}">
        <p14:creationId xmlns:p14="http://schemas.microsoft.com/office/powerpoint/2010/main" val="140187001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Anti-discrimination provision under the standard;</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normAutofit fontScale="92500" lnSpcReduction="10000"/>
          </a:bodyPr>
          <a:lstStyle/>
          <a:p>
            <a:r>
              <a:rPr lang="en-US" sz="2400"/>
              <a:t>No person shall discharge or in any way discriminate against an employee because the employee has:</a:t>
            </a:r>
          </a:p>
          <a:p>
            <a:pPr lvl="1"/>
            <a:r>
              <a:rPr lang="en-US" sz="2400"/>
              <a:t>Exercised rights under the safety and health provisions of this standard Title 40.1 of the Code of Virginia, and implementing regulations under 16VAC25-60-110 for themselves or others.</a:t>
            </a:r>
          </a:p>
          <a:p>
            <a:pPr lvl="1"/>
            <a:r>
              <a:rPr lang="en-US" sz="2400"/>
              <a:t>Voluntarily provided and wears their own personal protective equipment, provided that the PPE does not create a greater hazard to the employee, or create a serious hazard for other employees.</a:t>
            </a:r>
          </a:p>
          <a:p>
            <a:pPr lvl="1"/>
            <a:r>
              <a:rPr lang="en-US" sz="2400"/>
              <a:t>Raised a reasonable concern about infection control related to the SARS-CoV-2 virus and COVID-19 disease to the employer, other employees, or a government agency, or to the public such as through print, online, social, or any other media.</a:t>
            </a:r>
          </a:p>
          <a:p>
            <a:endParaRPr lang="en-US" dirty="0"/>
          </a:p>
        </p:txBody>
      </p:sp>
    </p:spTree>
    <p:extLst>
      <p:ext uri="{BB962C8B-B14F-4D97-AF65-F5344CB8AC3E}">
        <p14:creationId xmlns:p14="http://schemas.microsoft.com/office/powerpoint/2010/main" val="343871629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Employees' right to refuse unsafe work.</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a:t>See §16VAC25-60-110 for requirements concerning discharge or discipline of an employee who has refused to complete an assigned task because of a reasonable fear of injury or death.</a:t>
            </a:r>
            <a:endParaRPr lang="en-US" dirty="0"/>
          </a:p>
        </p:txBody>
      </p:sp>
    </p:spTree>
    <p:extLst>
      <p:ext uri="{BB962C8B-B14F-4D97-AF65-F5344CB8AC3E}">
        <p14:creationId xmlns:p14="http://schemas.microsoft.com/office/powerpoint/2010/main" val="25695137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2FEE-492A-45F8-BB6B-B9C11130C792}"/>
              </a:ext>
            </a:extLst>
          </p:cNvPr>
          <p:cNvSpPr>
            <a:spLocks noGrp="1"/>
          </p:cNvSpPr>
          <p:nvPr>
            <p:ph type="title"/>
          </p:nvPr>
        </p:nvSpPr>
        <p:spPr/>
        <p:txBody>
          <a:bodyPr/>
          <a:lstStyle/>
          <a:p>
            <a:r>
              <a:rPr lang="en-US" dirty="0"/>
              <a:t>DATES</a:t>
            </a:r>
          </a:p>
        </p:txBody>
      </p:sp>
      <p:sp>
        <p:nvSpPr>
          <p:cNvPr id="3" name="Content Placeholder 2">
            <a:extLst>
              <a:ext uri="{FF2B5EF4-FFF2-40B4-BE49-F238E27FC236}">
                <a16:creationId xmlns:a16="http://schemas.microsoft.com/office/drawing/2014/main" id="{52AE339F-BB39-491D-93E7-D000985105B7}"/>
              </a:ext>
            </a:extLst>
          </p:cNvPr>
          <p:cNvSpPr>
            <a:spLocks noGrp="1"/>
          </p:cNvSpPr>
          <p:nvPr>
            <p:ph idx="1"/>
          </p:nvPr>
        </p:nvSpPr>
        <p:spPr/>
        <p:txBody>
          <a:bodyPr/>
          <a:lstStyle/>
          <a:p>
            <a:r>
              <a:rPr lang="en-US" sz="2800" b="0" i="0" u="none" strike="noStrike" baseline="0" dirty="0">
                <a:solidFill>
                  <a:srgbClr val="000000"/>
                </a:solidFill>
              </a:rPr>
              <a:t>Training Dates -Very high, High, and Medium</a:t>
            </a:r>
          </a:p>
          <a:p>
            <a:r>
              <a:rPr lang="en-US" sz="2800" b="0" i="0" u="none" strike="noStrike" baseline="0" dirty="0">
                <a:solidFill>
                  <a:srgbClr val="000000"/>
                </a:solidFill>
              </a:rPr>
              <a:t>General training within </a:t>
            </a:r>
            <a:r>
              <a:rPr lang="en-US" sz="2800" b="1" i="0" u="none" strike="noStrike" baseline="0" dirty="0">
                <a:solidFill>
                  <a:srgbClr val="000000"/>
                </a:solidFill>
              </a:rPr>
              <a:t>30 days – August 26</a:t>
            </a:r>
            <a:endParaRPr lang="en-US" sz="2800" b="0" i="0" u="none" strike="noStrike" baseline="0" dirty="0">
              <a:solidFill>
                <a:srgbClr val="000000"/>
              </a:solidFill>
            </a:endParaRPr>
          </a:p>
          <a:p>
            <a:r>
              <a:rPr lang="en-US" sz="2800" b="0" i="0" u="none" strike="noStrike" baseline="0" dirty="0">
                <a:solidFill>
                  <a:srgbClr val="000000"/>
                </a:solidFill>
              </a:rPr>
              <a:t>Lower –exempt but must provide employees with basic written or oral info on hazards and measures to minimize exposure</a:t>
            </a:r>
          </a:p>
          <a:p>
            <a:pPr marL="0" indent="0">
              <a:buNone/>
            </a:pPr>
            <a:endParaRPr lang="en-US" sz="2800" b="0" i="0" u="none" strike="noStrike" baseline="0" dirty="0">
              <a:solidFill>
                <a:srgbClr val="000000"/>
              </a:solidFill>
            </a:endParaRPr>
          </a:p>
          <a:p>
            <a:r>
              <a:rPr lang="en-US" sz="2800" b="0" i="0" u="none" strike="noStrike" baseline="0" dirty="0">
                <a:solidFill>
                  <a:srgbClr val="000000"/>
                </a:solidFill>
              </a:rPr>
              <a:t>Infectious Disease Preparedness and Response Plan Dates</a:t>
            </a:r>
          </a:p>
          <a:p>
            <a:r>
              <a:rPr lang="en-US" sz="2800" b="0" i="0" u="none" strike="noStrike" baseline="0" dirty="0">
                <a:solidFill>
                  <a:srgbClr val="000000"/>
                </a:solidFill>
              </a:rPr>
              <a:t>Very high, High, Medium –need plan and train within </a:t>
            </a:r>
            <a:r>
              <a:rPr lang="en-US" sz="2800" b="1" i="0" u="none" strike="noStrike" baseline="0" dirty="0">
                <a:solidFill>
                  <a:srgbClr val="000000"/>
                </a:solidFill>
              </a:rPr>
              <a:t>60 days – September 26</a:t>
            </a:r>
            <a:endParaRPr lang="en-US" sz="2800" b="0" i="0" u="none" strike="noStrike" baseline="0" dirty="0">
              <a:solidFill>
                <a:srgbClr val="000000"/>
              </a:solidFill>
            </a:endParaRPr>
          </a:p>
          <a:p>
            <a:endParaRPr lang="en-US" dirty="0"/>
          </a:p>
        </p:txBody>
      </p:sp>
    </p:spTree>
    <p:extLst>
      <p:ext uri="{BB962C8B-B14F-4D97-AF65-F5344CB8AC3E}">
        <p14:creationId xmlns:p14="http://schemas.microsoft.com/office/powerpoint/2010/main" val="82965078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EB74B48-5D49-4B93-B431-C1A1A2109A85}"/>
              </a:ext>
            </a:extLst>
          </p:cNvPr>
          <p:cNvPicPr>
            <a:picLocks noChangeAspect="1"/>
          </p:cNvPicPr>
          <p:nvPr/>
        </p:nvPicPr>
        <p:blipFill>
          <a:blip r:embed="rId2"/>
          <a:stretch>
            <a:fillRect/>
          </a:stretch>
        </p:blipFill>
        <p:spPr>
          <a:xfrm>
            <a:off x="1780311" y="542060"/>
            <a:ext cx="8059881" cy="6215494"/>
          </a:xfrm>
          <a:prstGeom prst="rect">
            <a:avLst/>
          </a:prstGeo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9100214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2EF2062-75BF-4A27-93C5-85B04B47B848}"/>
              </a:ext>
            </a:extLst>
          </p:cNvPr>
          <p:cNvSpPr>
            <a:spLocks noGrp="1" noChangeArrowheads="1"/>
          </p:cNvSpPr>
          <p:nvPr>
            <p:ph type="ctrTitle"/>
          </p:nvPr>
        </p:nvSpPr>
        <p:spPr>
          <a:xfrm>
            <a:off x="2895600" y="1295400"/>
            <a:ext cx="7772400" cy="1143000"/>
          </a:xfrm>
          <a:noFill/>
        </p:spPr>
        <p:txBody>
          <a:bodyPr vert="horz" wrap="square" lIns="92075" tIns="46038" rIns="92075" bIns="46038" numCol="1" anchor="b" anchorCtr="0" compatLnSpc="1">
            <a:prstTxWarp prst="textNoShape">
              <a:avLst/>
            </a:prstTxWarp>
          </a:bodyPr>
          <a:lstStyle/>
          <a:p>
            <a:pPr eaLnBrk="1" hangingPunct="1"/>
            <a:r>
              <a:rPr lang="en-US" altLang="en-US"/>
              <a:t>Program Conclusion</a:t>
            </a:r>
          </a:p>
        </p:txBody>
      </p:sp>
      <p:sp>
        <p:nvSpPr>
          <p:cNvPr id="43011" name="Rectangle 3">
            <a:extLst>
              <a:ext uri="{FF2B5EF4-FFF2-40B4-BE49-F238E27FC236}">
                <a16:creationId xmlns:a16="http://schemas.microsoft.com/office/drawing/2014/main" id="{4AD44584-736C-45C1-BC9D-C589B767DCD5}"/>
              </a:ext>
            </a:extLst>
          </p:cNvPr>
          <p:cNvSpPr>
            <a:spLocks noGrp="1" noChangeArrowheads="1"/>
          </p:cNvSpPr>
          <p:nvPr>
            <p:ph type="subTitle" idx="1"/>
          </p:nvPr>
        </p:nvSpPr>
        <p:spPr>
          <a:xfrm>
            <a:off x="2133600" y="2362200"/>
            <a:ext cx="8534400" cy="1600200"/>
          </a:xfrm>
          <a:noFill/>
        </p:spPr>
        <p:txBody>
          <a:bodyPr vert="horz" wrap="square" lIns="92075" tIns="46038" rIns="92075" bIns="46038" numCol="1" anchor="t" anchorCtr="0" compatLnSpc="1">
            <a:prstTxWarp prst="textNoShape">
              <a:avLst/>
            </a:prstTxWarp>
          </a:bodyPr>
          <a:lstStyle/>
          <a:p>
            <a:pPr algn="ctr" eaLnBrk="1" hangingPunct="1">
              <a:lnSpc>
                <a:spcPct val="80000"/>
              </a:lnSpc>
            </a:pPr>
            <a:endParaRPr lang="en-US" altLang="en-US" sz="3700" i="1"/>
          </a:p>
          <a:p>
            <a:pPr algn="ctr" eaLnBrk="1" hangingPunct="1">
              <a:lnSpc>
                <a:spcPct val="80000"/>
              </a:lnSpc>
            </a:pPr>
            <a:r>
              <a:rPr lang="en-US" altLang="en-US" sz="3700" b="1" i="1"/>
              <a:t>“Thank you for your attention and participation”</a:t>
            </a:r>
            <a:r>
              <a:rPr lang="en-US" altLang="en-US" sz="2500" b="1"/>
              <a:t>  </a:t>
            </a:r>
          </a:p>
        </p:txBody>
      </p:sp>
      <p:sp>
        <p:nvSpPr>
          <p:cNvPr id="43012" name="Text Box 4">
            <a:extLst>
              <a:ext uri="{FF2B5EF4-FFF2-40B4-BE49-F238E27FC236}">
                <a16:creationId xmlns:a16="http://schemas.microsoft.com/office/drawing/2014/main" id="{33CA84A5-3CC2-40DA-AC79-191A0FE87155}"/>
              </a:ext>
            </a:extLst>
          </p:cNvPr>
          <p:cNvSpPr txBox="1">
            <a:spLocks noChangeArrowheads="1"/>
          </p:cNvSpPr>
          <p:nvPr/>
        </p:nvSpPr>
        <p:spPr bwMode="auto">
          <a:xfrm>
            <a:off x="6129909" y="4252913"/>
            <a:ext cx="34176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Font typeface="Wingdings" panose="05000000000000000000" pitchFamily="2" charset="2"/>
              <a:buChar char="§"/>
              <a:defRPr sz="2900">
                <a:solidFill>
                  <a:schemeClr val="tx1"/>
                </a:solidFill>
                <a:latin typeface="Times New Roman" panose="02020603050405020304" pitchFamily="18" charset="0"/>
              </a:defRPr>
            </a:lvl1pPr>
            <a:lvl2pPr marL="742950" indent="-285750" eaLnBrk="0" hangingPunct="0">
              <a:spcBef>
                <a:spcPct val="20000"/>
              </a:spcBef>
              <a:buClr>
                <a:schemeClr val="accent2"/>
              </a:buClr>
              <a:buFont typeface="Wingdings" panose="05000000000000000000" pitchFamily="2" charset="2"/>
              <a:buChar char="§"/>
              <a:defRPr sz="2500">
                <a:solidFill>
                  <a:schemeClr val="tx1"/>
                </a:solidFill>
                <a:latin typeface="Times New Roman" panose="02020603050405020304" pitchFamily="18" charset="0"/>
              </a:defRPr>
            </a:lvl2pPr>
            <a:lvl3pPr marL="1143000" indent="-228600" eaLnBrk="0" hangingPunct="0">
              <a:spcBef>
                <a:spcPct val="20000"/>
              </a:spcBef>
              <a:buClr>
                <a:schemeClr val="tx2"/>
              </a:buClr>
              <a:buFont typeface="Wingdings" panose="05000000000000000000" pitchFamily="2" charset="2"/>
              <a:buChar char="§"/>
              <a:defRPr sz="2200">
                <a:solidFill>
                  <a:schemeClr val="tx1"/>
                </a:solidFill>
                <a:latin typeface="Times New Roman" panose="02020603050405020304" pitchFamily="18" charset="0"/>
              </a:defRPr>
            </a:lvl3pPr>
            <a:lvl4pPr marL="1600200" indent="-228600" eaLnBrk="0" hangingPunct="0">
              <a:spcBef>
                <a:spcPct val="20000"/>
              </a:spcBef>
              <a:buClr>
                <a:schemeClr val="accent2"/>
              </a:buClr>
              <a:buFont typeface="Wingdings" panose="05000000000000000000" pitchFamily="2" charset="2"/>
              <a:buChar char="§"/>
              <a:defRPr sz="1900">
                <a:solidFill>
                  <a:schemeClr val="tx1"/>
                </a:solidFill>
                <a:latin typeface="Times New Roman" panose="02020603050405020304" pitchFamily="18" charset="0"/>
              </a:defRPr>
            </a:lvl4pPr>
            <a:lvl5pPr marL="2057400" indent="-228600" eaLnBrk="0" hangingPunct="0">
              <a:spcBef>
                <a:spcPct val="20000"/>
              </a:spcBef>
              <a:buClr>
                <a:schemeClr val="tx2"/>
              </a:buClr>
              <a:buFont typeface="Wingdings" panose="05000000000000000000" pitchFamily="2" charset="2"/>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900">
                <a:solidFill>
                  <a:schemeClr val="tx1"/>
                </a:solidFill>
                <a:latin typeface="Times New Roman" panose="02020603050405020304" pitchFamily="18" charset="0"/>
              </a:defRPr>
            </a:lvl9pPr>
          </a:lstStyle>
          <a:p>
            <a:pPr algn="ctr">
              <a:spcBef>
                <a:spcPct val="0"/>
              </a:spcBef>
              <a:buClrTx/>
              <a:buFontTx/>
              <a:buNone/>
            </a:pPr>
            <a:r>
              <a:rPr lang="en-US" altLang="en-US" sz="5400" b="1" i="1">
                <a:latin typeface="ZurichCalligraphic" pitchFamily="34" charset="0"/>
              </a:rPr>
              <a:t> </a:t>
            </a:r>
            <a:endParaRPr lang="en-US" altLang="en-US" sz="4000" b="1" i="1">
              <a:latin typeface="ZurichCalligraphic" pitchFamily="34" charset="0"/>
            </a:endParaRPr>
          </a:p>
        </p:txBody>
      </p:sp>
      <p:sp>
        <p:nvSpPr>
          <p:cNvPr id="43013" name="Text Box 5">
            <a:extLst>
              <a:ext uri="{FF2B5EF4-FFF2-40B4-BE49-F238E27FC236}">
                <a16:creationId xmlns:a16="http://schemas.microsoft.com/office/drawing/2014/main" id="{E14E89F8-AA50-4692-951A-96083BB2F3CD}"/>
              </a:ext>
            </a:extLst>
          </p:cNvPr>
          <p:cNvSpPr txBox="1">
            <a:spLocks noChangeArrowheads="1"/>
          </p:cNvSpPr>
          <p:nvPr/>
        </p:nvSpPr>
        <p:spPr bwMode="auto">
          <a:xfrm>
            <a:off x="4191000" y="5715001"/>
            <a:ext cx="4876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Font typeface="Wingdings" panose="05000000000000000000" pitchFamily="2" charset="2"/>
              <a:buChar char="§"/>
              <a:defRPr sz="2900">
                <a:solidFill>
                  <a:schemeClr val="tx1"/>
                </a:solidFill>
                <a:latin typeface="Times New Roman" panose="02020603050405020304" pitchFamily="18" charset="0"/>
              </a:defRPr>
            </a:lvl1pPr>
            <a:lvl2pPr marL="742950" indent="-285750" eaLnBrk="0" hangingPunct="0">
              <a:spcBef>
                <a:spcPct val="20000"/>
              </a:spcBef>
              <a:buClr>
                <a:schemeClr val="accent2"/>
              </a:buClr>
              <a:buFont typeface="Wingdings" panose="05000000000000000000" pitchFamily="2" charset="2"/>
              <a:buChar char="§"/>
              <a:defRPr sz="2500">
                <a:solidFill>
                  <a:schemeClr val="tx1"/>
                </a:solidFill>
                <a:latin typeface="Times New Roman" panose="02020603050405020304" pitchFamily="18" charset="0"/>
              </a:defRPr>
            </a:lvl2pPr>
            <a:lvl3pPr marL="1143000" indent="-228600" eaLnBrk="0" hangingPunct="0">
              <a:spcBef>
                <a:spcPct val="20000"/>
              </a:spcBef>
              <a:buClr>
                <a:schemeClr val="tx2"/>
              </a:buClr>
              <a:buFont typeface="Wingdings" panose="05000000000000000000" pitchFamily="2" charset="2"/>
              <a:buChar char="§"/>
              <a:defRPr sz="2200">
                <a:solidFill>
                  <a:schemeClr val="tx1"/>
                </a:solidFill>
                <a:latin typeface="Times New Roman" panose="02020603050405020304" pitchFamily="18" charset="0"/>
              </a:defRPr>
            </a:lvl3pPr>
            <a:lvl4pPr marL="1600200" indent="-228600" eaLnBrk="0" hangingPunct="0">
              <a:spcBef>
                <a:spcPct val="20000"/>
              </a:spcBef>
              <a:buClr>
                <a:schemeClr val="accent2"/>
              </a:buClr>
              <a:buFont typeface="Wingdings" panose="05000000000000000000" pitchFamily="2" charset="2"/>
              <a:buChar char="§"/>
              <a:defRPr sz="1900">
                <a:solidFill>
                  <a:schemeClr val="tx1"/>
                </a:solidFill>
                <a:latin typeface="Times New Roman" panose="02020603050405020304" pitchFamily="18" charset="0"/>
              </a:defRPr>
            </a:lvl4pPr>
            <a:lvl5pPr marL="2057400" indent="-228600" eaLnBrk="0" hangingPunct="0">
              <a:spcBef>
                <a:spcPct val="20000"/>
              </a:spcBef>
              <a:buClr>
                <a:schemeClr val="tx2"/>
              </a:buClr>
              <a:buFont typeface="Wingdings" panose="05000000000000000000" pitchFamily="2" charset="2"/>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900">
                <a:solidFill>
                  <a:schemeClr val="tx1"/>
                </a:solidFill>
                <a:latin typeface="Times New Roman" panose="02020603050405020304" pitchFamily="18" charset="0"/>
              </a:defRPr>
            </a:lvl9pPr>
          </a:lstStyle>
          <a:p>
            <a:pPr algn="ctr">
              <a:spcBef>
                <a:spcPct val="50000"/>
              </a:spcBef>
              <a:buClrTx/>
              <a:buFontTx/>
              <a:buNone/>
            </a:pPr>
            <a:endParaRPr lang="en-US" altLang="en-US" sz="2000" b="1" i="1"/>
          </a:p>
          <a:p>
            <a:pPr algn="r">
              <a:spcBef>
                <a:spcPct val="50000"/>
              </a:spcBef>
              <a:buClrTx/>
              <a:buFontTx/>
              <a:buNone/>
            </a:pPr>
            <a:r>
              <a:rPr lang="en-US" altLang="en-US" sz="2000" b="1"/>
              <a:t>Jamie Hasty, Vice President</a:t>
            </a:r>
          </a:p>
        </p:txBody>
      </p:sp>
      <p:pic>
        <p:nvPicPr>
          <p:cNvPr id="43014" name="Picture 6" descr="logo1_color copy">
            <a:extLst>
              <a:ext uri="{FF2B5EF4-FFF2-40B4-BE49-F238E27FC236}">
                <a16:creationId xmlns:a16="http://schemas.microsoft.com/office/drawing/2014/main" id="{695E887B-4977-407C-95DA-5BB61EE80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5105400"/>
            <a:ext cx="12207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3DD69-F877-49D4-B258-024670446BAD}"/>
              </a:ext>
            </a:extLst>
          </p:cNvPr>
          <p:cNvSpPr>
            <a:spLocks noGrp="1"/>
          </p:cNvSpPr>
          <p:nvPr>
            <p:ph type="title"/>
          </p:nvPr>
        </p:nvSpPr>
        <p:spPr/>
        <p:txBody>
          <a:bodyPr/>
          <a:lstStyle/>
          <a:p>
            <a:r>
              <a:rPr lang="en-US" dirty="0"/>
              <a:t>Protect Your Employees </a:t>
            </a:r>
          </a:p>
        </p:txBody>
      </p:sp>
      <p:sp>
        <p:nvSpPr>
          <p:cNvPr id="3" name="Content Placeholder 2">
            <a:extLst>
              <a:ext uri="{FF2B5EF4-FFF2-40B4-BE49-F238E27FC236}">
                <a16:creationId xmlns:a16="http://schemas.microsoft.com/office/drawing/2014/main" id="{1FE9AC0A-DEA3-4EBE-9899-F7E94874F290}"/>
              </a:ext>
            </a:extLst>
          </p:cNvPr>
          <p:cNvSpPr>
            <a:spLocks noGrp="1"/>
          </p:cNvSpPr>
          <p:nvPr>
            <p:ph idx="1"/>
          </p:nvPr>
        </p:nvSpPr>
        <p:spPr/>
        <p:txBody>
          <a:bodyPr/>
          <a:lstStyle/>
          <a:p>
            <a:pPr marR="0" algn="l"/>
            <a:r>
              <a:rPr lang="en-US" sz="2800" b="0" i="0" u="none" strike="noStrike" baseline="0" dirty="0"/>
              <a:t>Social Distancing</a:t>
            </a:r>
          </a:p>
          <a:p>
            <a:pPr marR="0" algn="l"/>
            <a:r>
              <a:rPr lang="en-US" sz="2800" b="0" i="0" u="none" strike="noStrike" baseline="0" dirty="0"/>
              <a:t>Self monitoring</a:t>
            </a:r>
          </a:p>
          <a:p>
            <a:pPr marR="0" algn="l"/>
            <a:r>
              <a:rPr lang="en-US" sz="2800" b="0" i="0" u="none" strike="noStrike" baseline="0" dirty="0"/>
              <a:t>Post signs</a:t>
            </a:r>
          </a:p>
          <a:p>
            <a:pPr marR="0" algn="l"/>
            <a:r>
              <a:rPr lang="en-US" sz="2800" b="0" i="0" u="none" strike="noStrike" baseline="0" dirty="0"/>
              <a:t>Offer disposable face masks</a:t>
            </a:r>
          </a:p>
          <a:p>
            <a:pPr marR="0" algn="l"/>
            <a:r>
              <a:rPr lang="en-US" sz="2800" b="0" i="0" u="none" strike="noStrike" baseline="0" dirty="0"/>
              <a:t>PPE</a:t>
            </a:r>
          </a:p>
          <a:p>
            <a:pPr marR="0" algn="l"/>
            <a:r>
              <a:rPr lang="en-US" sz="2800" b="0" i="0" u="none" strike="noStrike" baseline="0" dirty="0"/>
              <a:t>Clean and Disinfect Training</a:t>
            </a:r>
          </a:p>
          <a:p>
            <a:pPr marR="0" algn="l"/>
            <a:r>
              <a:rPr lang="en-US" sz="2800" b="0" i="0" u="none" strike="noStrike" baseline="0" dirty="0"/>
              <a:t>Prohibit infected workers</a:t>
            </a:r>
          </a:p>
          <a:p>
            <a:pPr marL="0" indent="0">
              <a:buNone/>
            </a:pPr>
            <a:endParaRPr lang="en-US" dirty="0"/>
          </a:p>
        </p:txBody>
      </p:sp>
    </p:spTree>
    <p:extLst>
      <p:ext uri="{BB962C8B-B14F-4D97-AF65-F5344CB8AC3E}">
        <p14:creationId xmlns:p14="http://schemas.microsoft.com/office/powerpoint/2010/main" val="35129445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EXPOSURE RISK LEVELS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a:t>LOWER RISK</a:t>
            </a:r>
          </a:p>
          <a:p>
            <a:pPr lvl="1"/>
            <a:r>
              <a:rPr lang="en-US"/>
              <a:t>Typically does not require contact inside six feet</a:t>
            </a:r>
          </a:p>
          <a:p>
            <a:pPr lvl="1"/>
            <a:r>
              <a:rPr lang="en-US"/>
              <a:t>Minimal occupational contact</a:t>
            </a:r>
          </a:p>
          <a:p>
            <a:pPr lvl="1"/>
            <a:r>
              <a:rPr lang="en-US"/>
              <a:t>Or - can achieve minimal occupational contact</a:t>
            </a:r>
          </a:p>
          <a:p>
            <a:r>
              <a:rPr lang="en-US" sz="1800"/>
              <a:t>i.e Office personnel with limited required interaction with public, clients, or generally able to maintain physical distance from work colleagues, vendors or contractors.</a:t>
            </a:r>
          </a:p>
          <a:p>
            <a:endParaRPr lang="en-US"/>
          </a:p>
          <a:p>
            <a:endParaRPr lang="en-US"/>
          </a:p>
          <a:p>
            <a:endParaRPr lang="en-US" dirty="0"/>
          </a:p>
        </p:txBody>
      </p:sp>
    </p:spTree>
    <p:extLst>
      <p:ext uri="{BB962C8B-B14F-4D97-AF65-F5344CB8AC3E}">
        <p14:creationId xmlns:p14="http://schemas.microsoft.com/office/powerpoint/2010/main" val="402595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EXPOSURE RISK LEVELS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a:t>MEDIUM RISK</a:t>
            </a:r>
          </a:p>
          <a:p>
            <a:pPr lvl="1"/>
            <a:r>
              <a:rPr lang="en-US" sz="2000"/>
              <a:t>Require more than minimal occupational contact inside six feet</a:t>
            </a:r>
          </a:p>
          <a:p>
            <a:r>
              <a:rPr lang="en-US" sz="2000"/>
              <a:t>i.e. personnel with regular required interaction with public, clients, or work colleagues, vendors or contractors all without known or suspected sources of COVID-19.</a:t>
            </a:r>
          </a:p>
          <a:p>
            <a:endParaRPr lang="en-US"/>
          </a:p>
          <a:p>
            <a:endParaRPr lang="en-US"/>
          </a:p>
          <a:p>
            <a:endParaRPr lang="en-US"/>
          </a:p>
          <a:p>
            <a:endParaRPr lang="en-US" dirty="0"/>
          </a:p>
        </p:txBody>
      </p:sp>
    </p:spTree>
    <p:extLst>
      <p:ext uri="{BB962C8B-B14F-4D97-AF65-F5344CB8AC3E}">
        <p14:creationId xmlns:p14="http://schemas.microsoft.com/office/powerpoint/2010/main" val="9246047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EXPOSURE RISK LEVELS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a:t>HIGH RISK</a:t>
            </a:r>
          </a:p>
          <a:p>
            <a:pPr lvl="1"/>
            <a:r>
              <a:rPr lang="en-US" sz="2000"/>
              <a:t>High potential for employee exposure inside six feet</a:t>
            </a:r>
          </a:p>
          <a:p>
            <a:r>
              <a:rPr lang="en-US" sz="2000"/>
              <a:t>These are going to be personnel with regular required interaction with clients, patients or others all with unknown or suspected sources of COVID-19.  (e.g., First Responders, Medical Transport providers, non-medical support staff, Home Healthcare/Group Homes where direct client or patient contact occurs, etc).</a:t>
            </a:r>
          </a:p>
          <a:p>
            <a:endParaRPr lang="en-US"/>
          </a:p>
          <a:p>
            <a:endParaRPr lang="en-US"/>
          </a:p>
          <a:p>
            <a:endParaRPr lang="en-US"/>
          </a:p>
          <a:p>
            <a:endParaRPr lang="en-US" dirty="0"/>
          </a:p>
        </p:txBody>
      </p:sp>
    </p:spTree>
    <p:extLst>
      <p:ext uri="{BB962C8B-B14F-4D97-AF65-F5344CB8AC3E}">
        <p14:creationId xmlns:p14="http://schemas.microsoft.com/office/powerpoint/2010/main" val="157767286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EXPOSURE RISK LEVELS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a:t>VERY HIGH RISK</a:t>
            </a:r>
          </a:p>
          <a:p>
            <a:pPr lvl="1"/>
            <a:r>
              <a:rPr lang="en-US" sz="2000"/>
              <a:t>High potential for employee exposure inside six feet</a:t>
            </a:r>
          </a:p>
          <a:p>
            <a:r>
              <a:rPr lang="en-US" sz="2000"/>
              <a:t>i.e performing specific medical procedures (e.g., aerosol generating procedures such as Paramedics (both EMS and Fire)</a:t>
            </a:r>
          </a:p>
          <a:p>
            <a:endParaRPr lang="en-US"/>
          </a:p>
          <a:p>
            <a:endParaRPr lang="en-US"/>
          </a:p>
          <a:p>
            <a:endParaRPr lang="en-US" dirty="0"/>
          </a:p>
        </p:txBody>
      </p:sp>
    </p:spTree>
    <p:extLst>
      <p:ext uri="{BB962C8B-B14F-4D97-AF65-F5344CB8AC3E}">
        <p14:creationId xmlns:p14="http://schemas.microsoft.com/office/powerpoint/2010/main" val="42459884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a:t>Determining Exposure Risk Levels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a:t>We evaluated the following;</a:t>
            </a:r>
          </a:p>
          <a:p>
            <a:pPr lvl="1"/>
            <a:r>
              <a:rPr lang="en-US"/>
              <a:t>Tasks</a:t>
            </a:r>
          </a:p>
          <a:p>
            <a:pPr lvl="1"/>
            <a:r>
              <a:rPr lang="en-US"/>
              <a:t>Work Environment</a:t>
            </a:r>
          </a:p>
          <a:p>
            <a:pPr lvl="1"/>
            <a:r>
              <a:rPr lang="en-US"/>
              <a:t>Presence of the Virus</a:t>
            </a:r>
          </a:p>
          <a:p>
            <a:pPr lvl="1"/>
            <a:r>
              <a:rPr lang="en-US"/>
              <a:t>Number of employees and size of work area</a:t>
            </a:r>
          </a:p>
          <a:p>
            <a:pPr lvl="1"/>
            <a:r>
              <a:rPr lang="en-US"/>
              <a:t>Working distances</a:t>
            </a:r>
          </a:p>
          <a:p>
            <a:pPr lvl="1"/>
            <a:r>
              <a:rPr lang="en-US"/>
              <a:t>Duration/Frequency of exposure</a:t>
            </a:r>
          </a:p>
          <a:p>
            <a:pPr lvl="1"/>
            <a:r>
              <a:rPr lang="en-US"/>
              <a:t>Hazards encountered</a:t>
            </a:r>
          </a:p>
          <a:p>
            <a:endParaRPr lang="en-US"/>
          </a:p>
          <a:p>
            <a:endParaRPr lang="en-US"/>
          </a:p>
          <a:p>
            <a:endParaRPr lang="en-US"/>
          </a:p>
          <a:p>
            <a:endParaRPr lang="en-US"/>
          </a:p>
          <a:p>
            <a:endParaRPr lang="en-US" dirty="0"/>
          </a:p>
        </p:txBody>
      </p:sp>
      <p:pic>
        <p:nvPicPr>
          <p:cNvPr id="5" name="Picture 4">
            <a:extLst>
              <a:ext uri="{FF2B5EF4-FFF2-40B4-BE49-F238E27FC236}">
                <a16:creationId xmlns:a16="http://schemas.microsoft.com/office/drawing/2014/main" id="{416CBA84-E317-4BA3-8CCD-0C8EC1C63374}"/>
              </a:ext>
            </a:extLst>
          </p:cNvPr>
          <p:cNvPicPr>
            <a:picLocks noChangeAspect="1"/>
          </p:cNvPicPr>
          <p:nvPr/>
        </p:nvPicPr>
        <p:blipFill>
          <a:blip r:embed="rId2"/>
          <a:stretch>
            <a:fillRect/>
          </a:stretch>
        </p:blipFill>
        <p:spPr>
          <a:xfrm>
            <a:off x="7636042" y="1685173"/>
            <a:ext cx="4307305" cy="4561537"/>
          </a:xfrm>
          <a:prstGeom prst="rect">
            <a:avLst/>
          </a:prstGeom>
        </p:spPr>
      </p:pic>
    </p:spTree>
    <p:extLst>
      <p:ext uri="{BB962C8B-B14F-4D97-AF65-F5344CB8AC3E}">
        <p14:creationId xmlns:p14="http://schemas.microsoft.com/office/powerpoint/2010/main" val="291781646"/>
      </p:ext>
    </p:extLst>
  </p:cSld>
  <p:clrMapOvr>
    <a:masterClrMapping/>
  </p:clrMapOvr>
  <p:transition/>
</p:sld>
</file>

<file path=ppt/theme/theme1.xml><?xml version="1.0" encoding="utf-8"?>
<a:theme xmlns:a="http://schemas.openxmlformats.org/drawingml/2006/main" name="SESCO theme">
  <a:themeElements>
    <a:clrScheme name="Eclipse 12">
      <a:dk1>
        <a:srgbClr val="000000"/>
      </a:dk1>
      <a:lt1>
        <a:srgbClr val="FFFFFF"/>
      </a:lt1>
      <a:dk2>
        <a:srgbClr val="800000"/>
      </a:dk2>
      <a:lt2>
        <a:srgbClr val="454545"/>
      </a:lt2>
      <a:accent1>
        <a:srgbClr val="777777"/>
      </a:accent1>
      <a:accent2>
        <a:srgbClr val="969696"/>
      </a:accent2>
      <a:accent3>
        <a:srgbClr val="FFFFFF"/>
      </a:accent3>
      <a:accent4>
        <a:srgbClr val="000000"/>
      </a:accent4>
      <a:accent5>
        <a:srgbClr val="BDBDBD"/>
      </a:accent5>
      <a:accent6>
        <a:srgbClr val="878787"/>
      </a:accent6>
      <a:hlink>
        <a:srgbClr val="800000"/>
      </a:hlink>
      <a:folHlink>
        <a:srgbClr val="B2B2B2"/>
      </a:folHlink>
    </a:clrScheme>
    <a:fontScheme name="Eclip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Eclipse 11">
        <a:dk1>
          <a:srgbClr val="000000"/>
        </a:dk1>
        <a:lt1>
          <a:srgbClr val="FFFFFF"/>
        </a:lt1>
        <a:dk2>
          <a:srgbClr val="800000"/>
        </a:dk2>
        <a:lt2>
          <a:srgbClr val="5F5F5F"/>
        </a:lt2>
        <a:accent1>
          <a:srgbClr val="777777"/>
        </a:accent1>
        <a:accent2>
          <a:srgbClr val="969696"/>
        </a:accent2>
        <a:accent3>
          <a:srgbClr val="FFFFFF"/>
        </a:accent3>
        <a:accent4>
          <a:srgbClr val="000000"/>
        </a:accent4>
        <a:accent5>
          <a:srgbClr val="BDBDBD"/>
        </a:accent5>
        <a:accent6>
          <a:srgbClr val="878787"/>
        </a:accent6>
        <a:hlink>
          <a:srgbClr val="800000"/>
        </a:hlink>
        <a:folHlink>
          <a:srgbClr val="B2B2B2"/>
        </a:folHlink>
      </a:clrScheme>
      <a:clrMap bg1="lt1" tx1="dk1" bg2="lt2" tx2="dk2" accent1="accent1" accent2="accent2" accent3="accent3" accent4="accent4" accent5="accent5" accent6="accent6" hlink="hlink" folHlink="folHlink"/>
    </a:extraClrScheme>
    <a:extraClrScheme>
      <a:clrScheme name="Eclipse 12">
        <a:dk1>
          <a:srgbClr val="000000"/>
        </a:dk1>
        <a:lt1>
          <a:srgbClr val="FFFFFF"/>
        </a:lt1>
        <a:dk2>
          <a:srgbClr val="800000"/>
        </a:dk2>
        <a:lt2>
          <a:srgbClr val="454545"/>
        </a:lt2>
        <a:accent1>
          <a:srgbClr val="777777"/>
        </a:accent1>
        <a:accent2>
          <a:srgbClr val="969696"/>
        </a:accent2>
        <a:accent3>
          <a:srgbClr val="FFFFFF"/>
        </a:accent3>
        <a:accent4>
          <a:srgbClr val="000000"/>
        </a:accent4>
        <a:accent5>
          <a:srgbClr val="BDBDBD"/>
        </a:accent5>
        <a:accent6>
          <a:srgbClr val="878787"/>
        </a:accent6>
        <a:hlink>
          <a:srgbClr val="80000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SCO theme" id="{98C73E47-A732-438D-ACBE-83BBD5824CD1}" vid="{539F4C69-F7CA-4B24-BD49-BC2C2EFD5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SESCO theme</Template>
  <TotalTime>36</TotalTime>
  <Words>1683</Words>
  <Application>Microsoft Office PowerPoint</Application>
  <PresentationFormat>Widescreen</PresentationFormat>
  <Paragraphs>182</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Times New Roman</vt:lpstr>
      <vt:lpstr>Verdana</vt:lpstr>
      <vt:lpstr>Wingdings</vt:lpstr>
      <vt:lpstr>ZurichCalligraphic</vt:lpstr>
      <vt:lpstr>SESCO theme</vt:lpstr>
      <vt:lpstr>Medium Exposure Risk Level Training COVID-19 Emergency Temporary Standard, 16VAC25-220</vt:lpstr>
      <vt:lpstr>Exposure Risk Levels</vt:lpstr>
      <vt:lpstr>DATES</vt:lpstr>
      <vt:lpstr>Protect Your Employees </vt:lpstr>
      <vt:lpstr>EXPOSURE RISK LEVELS</vt:lpstr>
      <vt:lpstr>EXPOSURE RISK LEVELS</vt:lpstr>
      <vt:lpstr>EXPOSURE RISK LEVELS</vt:lpstr>
      <vt:lpstr>EXPOSURE RISK LEVELS</vt:lpstr>
      <vt:lpstr>Determining Exposure Risk Levels</vt:lpstr>
      <vt:lpstr>Standard Requirements</vt:lpstr>
      <vt:lpstr>Requirements </vt:lpstr>
      <vt:lpstr>Explore PPE Needs</vt:lpstr>
      <vt:lpstr>PPE ASSESSMENT </vt:lpstr>
      <vt:lpstr>Standard Requirements, Continued</vt:lpstr>
      <vt:lpstr>The characteristics and methods of transmission of the SARS-CoV-2 virus</vt:lpstr>
      <vt:lpstr>The signs and symptoms of the COVID-19 disease</vt:lpstr>
      <vt:lpstr>COVID-19 can be Deadly</vt:lpstr>
      <vt:lpstr>Ability of pre-symptomatic and asymptomatic COVID-19 persons to transmit the SARS-CoV-2 virus</vt:lpstr>
      <vt:lpstr>Implement work practices and control measures</vt:lpstr>
      <vt:lpstr>Other Control Measures</vt:lpstr>
      <vt:lpstr>Sanitation/Disinfection</vt:lpstr>
      <vt:lpstr>Social / Physical Distancing</vt:lpstr>
      <vt:lpstr>Common Areas - Physical Distancing</vt:lpstr>
      <vt:lpstr>Wear PPE</vt:lpstr>
      <vt:lpstr>Infectious Disease Preparedness &amp; Response Plan</vt:lpstr>
      <vt:lpstr>Infectious Disease Preparedness &amp; Response Plan – Due September 26</vt:lpstr>
      <vt:lpstr>Infectious Disease Preparedness &amp; Response Plan, Continued - Due September 26</vt:lpstr>
      <vt:lpstr>Anti-discrimination provision under the standard;</vt:lpstr>
      <vt:lpstr>Employees' right to refuse unsafe work.</vt:lpstr>
      <vt:lpstr>PowerPoint Presentation</vt:lpstr>
      <vt:lpstr>Program Conclusion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Jennifer (DOLI)</dc:creator>
  <cp:lastModifiedBy>Jamie Hasty</cp:lastModifiedBy>
  <cp:revision>10</cp:revision>
  <dcterms:created xsi:type="dcterms:W3CDTF">2020-08-14T13:00:09Z</dcterms:created>
  <dcterms:modified xsi:type="dcterms:W3CDTF">2020-09-08T21:42:48Z</dcterms:modified>
</cp:coreProperties>
</file>